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comments/comment1.xml" ContentType="application/vnd.openxmlformats-officedocument.presentationml.comments+xml"/>
  <Override PartName="/ppt/notesSlides/notesSlide163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7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s/slide66.xml" ContentType="application/vnd.openxmlformats-officedocument.presentationml.slide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0.xml" ContentType="application/vnd.openxmlformats-officedocument.presentationml.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slides/slide54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76.xml" ContentType="application/vnd.openxmlformats-officedocument.presentationml.slide+xml"/>
  <Override PartName="/ppt/slides/slide78.xml" ContentType="application/vnd.openxmlformats-officedocument.presentationml.slide+xml"/>
  <Override PartName="/ppt/slides/slide89.xml" ContentType="application/vnd.openxmlformats-officedocument.presentationml.slide+xml"/>
  <Override PartName="/ppt/slides/slide51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0.xml" ContentType="application/vnd.openxmlformats-officedocument.presentationml.slide+xml"/>
  <Override PartName="/ppt/slides/slide9.xml" ContentType="application/vnd.openxmlformats-officedocument.presentationml.slide+xml"/>
  <Override PartName="/ppt/slides/slide12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131.xml" ContentType="application/vnd.openxmlformats-officedocument.presentationml.notesSlide+xml"/>
  <Override PartName="/ppt/slides/slide129.xml" ContentType="application/vnd.openxmlformats-officedocument.presentationml.slide+xml"/>
  <Override PartName="/ppt/slides/slide44.xml" ContentType="application/vnd.openxmlformats-officedocument.presentationml.slide+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0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notesSlides/notesSlide14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notesSlides/notesSlide136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12.xml" ContentType="application/vnd.openxmlformats-officedocument.presentationml.slide+xml"/>
  <Override PartName="/ppt/slides/slide163.xml" ContentType="application/vnd.openxmlformats-officedocument.presentationml.slide+xml"/>
  <Override PartName="/ppt/slides/slide6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123.xml" ContentType="application/vnd.openxmlformats-officedocument.presentationml.slide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s/slide65.xml" ContentType="application/vnd.openxmlformats-officedocument.presentationml.slide+xml"/>
  <Override PartName="/ppt/slides/slide115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notesSlides/notesSlide153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67.xml" ContentType="application/vnd.openxmlformats-officedocument.presentationml.slide+xml"/>
  <Override PartName="/ppt/slides/slide61.xml" ContentType="application/vnd.openxmlformats-officedocument.presentationml.slide+xml"/>
  <Override PartName="/ppt/slides/slide13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8.xml" ContentType="application/vnd.openxmlformats-officedocument.presentationml.slid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88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134.xml" ContentType="application/vnd.openxmlformats-officedocument.presentationml.slide+xml"/>
  <Override PartName="/ppt/slides/slide147.xml" ContentType="application/vnd.openxmlformats-officedocument.presentationml.slide+xml"/>
  <Override PartName="/ppt/slides/slide74.xml" ContentType="application/vnd.openxmlformats-officedocument.presentationml.slide+xml"/>
  <Override PartName="/ppt/slides/slide125.xml" ContentType="application/vnd.openxmlformats-officedocument.presentationml.slide+xml"/>
  <Override PartName="/ppt/slides/slide68.xml" ContentType="application/vnd.openxmlformats-officedocument.presentationml.slide+xml"/>
  <Override PartName="/ppt/notesSlides/notesSlide152.xml" ContentType="application/vnd.openxmlformats-officedocument.presentationml.notesSlide+xml"/>
  <Override PartName="/ppt/notesSlides/notesSlide7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58.xml" ContentType="application/vnd.openxmlformats-officedocument.presentationml.notesSlide+xml"/>
  <Override PartName="/ppt/notesSlides/notesSlide126.xml" ContentType="application/vnd.openxmlformats-officedocument.presentationml.notesSlide+xml"/>
  <Override PartName="/ppt/slides/slide5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1.xml" ContentType="application/vnd.openxmlformats-officedocument.presentationml.slide+xml"/>
  <Override PartName="/ppt/slides/slide153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61.xml" ContentType="application/vnd.openxmlformats-officedocument.presentationml.notesSlide+xml"/>
  <Override PartName="/ppt/slides/slide164.xml" ContentType="application/vnd.openxmlformats-officedocument.presentationml.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58.xml" ContentType="application/vnd.openxmlformats-officedocument.presentationml.slide+xml"/>
  <Override PartName="/ppt/notesSlides/notesSlide10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90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151.xml" ContentType="application/vnd.openxmlformats-officedocument.presentationml.slide+xml"/>
  <Override PartName="/ppt/slides/slide17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63.xml" ContentType="application/vnd.openxmlformats-officedocument.presentationml.slide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s/slide154.xml" ContentType="application/vnd.openxmlformats-officedocument.presentationml.slide+xml"/>
  <Override PartName="/ppt/slides/slide32.xml" ContentType="application/vnd.openxmlformats-officedocument.presentationml.slide+xml"/>
  <Override PartName="/ppt/slides/slide7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notesSlides/notesSlide102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24.xml" ContentType="application/vnd.openxmlformats-officedocument.presentationml.slide+xml"/>
  <Override PartName="/ppt/slides/slide110.xml" ContentType="application/vnd.openxmlformats-officedocument.presentationml.slide+xml"/>
  <Override PartName="/ppt/slides/slide6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11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7.xml" ContentType="application/vnd.openxmlformats-officedocument.presentationml.slide+xml"/>
  <Override PartName="/ppt/slides/slide161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8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notesSlides/notesSlide98.xml" ContentType="application/vnd.openxmlformats-officedocument.presentationml.notes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10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25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00.xml" ContentType="application/vnd.openxmlformats-officedocument.presentationml.slide+xml"/>
  <Override PartName="/ppt/notesSlides/notesSlide165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22.xml" ContentType="application/vnd.openxmlformats-officedocument.presentationml.slide+xml"/>
  <Override PartName="/ppt/slides/slide85.xml" ContentType="application/vnd.openxmlformats-officedocument.presentationml.slide+xml"/>
  <Override PartName="/ppt/slides/slide23.xml" ContentType="application/vnd.openxmlformats-officedocument.presentationml.slide+xml"/>
  <Override PartName="/ppt/notesSlides/notesSlide141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134.xml" ContentType="application/vnd.openxmlformats-officedocument.presentationml.notesSlide+xml"/>
  <Override PartName="/ppt/slides/slide79.xml" ContentType="application/vnd.openxmlformats-officedocument.presentationml.slide+xml"/>
  <Override PartName="/ppt/slides/slide122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Slides/notesSlide99.xml" ContentType="application/vnd.openxmlformats-officedocument.presentationml.notes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56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Slides/notesSlide162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139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43.xml" ContentType="application/vnd.openxmlformats-officedocument.presentationml.slide+xml"/>
  <Override PartName="/ppt/slides/slide94.xml" ContentType="application/vnd.openxmlformats-officedocument.presentationml.slide+xml"/>
  <Override PartName="/ppt/slides/slide1.xml" ContentType="application/vnd.openxmlformats-officedocument.presentationml.slide+xml"/>
  <Override PartName="/ppt/slides/slide159.xml" ContentType="application/vnd.openxmlformats-officedocument.presentationml.slide+xml"/>
  <Override PartName="/ppt/slides/slide128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149.xml" ContentType="application/vnd.openxmlformats-officedocument.presentationml.slide+xml"/>
  <Override PartName="/ppt/slides/slide95.xml" ContentType="application/vnd.openxmlformats-officedocument.presentationml.slide+xml"/>
  <Override PartName="/ppt/slides/slide70.xml" ContentType="application/vnd.openxmlformats-officedocument.presentationml.slide+xml"/>
  <Override PartName="/ppt/slides/slide19.xml" ContentType="application/vnd.openxmlformats-officedocument.presentationml.slide+xml"/>
  <Override PartName="/ppt/slides/slide13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1.xml" ContentType="application/vnd.openxmlformats-officedocument.presentationml.slide+xml"/>
  <Override PartName="/ppt/slides/slide127.xml" ContentType="application/vnd.openxmlformats-officedocument.presentationml.slide+xml"/>
  <Override PartName="/ppt/slides/slide102.xml" ContentType="application/vnd.openxmlformats-officedocument.presentationml.slide+xml"/>
  <Override PartName="/ppt/slides/slide49.xml" ContentType="application/vnd.openxmlformats-officedocument.presentationml.slide+xml"/>
  <Override PartName="/ppt/slides/slide105.xml" ContentType="application/vnd.openxmlformats-officedocument.presentationml.slide+xml"/>
  <Override PartName="/ppt/notesSlides/notesSlide68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1.xml" ContentType="application/vnd.openxmlformats-officedocument.presentationml.slide+xml"/>
  <Override PartName="/ppt/slides/slide106.xml" ContentType="application/vnd.openxmlformats-officedocument.presentationml.slide+xml"/>
  <Override PartName="/ppt/slides/slide91.xml" ContentType="application/vnd.openxmlformats-officedocument.presentationml.slide+xml"/>
  <Override PartName="/ppt/slides/slide13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71.xml" ContentType="application/vnd.openxmlformats-officedocument.presentationml.slide+xml"/>
  <Override PartName="/ppt/slides/slide113.xml" ContentType="application/vnd.openxmlformats-officedocument.presentationml.slide+xml"/>
  <Override PartName="/ppt/notesSlides/notesSlide132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59.xml" ContentType="application/vnd.openxmlformats-officedocument.presentationml.slide+xml"/>
  <Override PartName="/ppt/slides/slide120.xml" ContentType="application/vnd.openxmlformats-officedocument.presentationml.slide+xml"/>
  <Override PartName="/ppt/slides/slide116.xml" ContentType="application/vnd.openxmlformats-officedocument.presentationml.slide+xml"/>
  <Override PartName="/ppt/slides/slide42.xml" ContentType="application/vnd.openxmlformats-officedocument.presentationml.slide+xml"/>
  <Override PartName="/ppt/slides/slide118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119.xml" ContentType="application/vnd.openxmlformats-officedocument.presentationml.slide+xml"/>
  <Override PartName="/ppt/slides/slide121.xml" ContentType="application/vnd.openxmlformats-officedocument.presentationml.slide+xml"/>
  <Override PartName="/ppt/notesSlides/notesSlide144.xml" ContentType="application/vnd.openxmlformats-officedocument.presentationml.notesSlide+xml"/>
  <Override PartName="/ppt/slides/slide130.xml" ContentType="application/vnd.openxmlformats-officedocument.presentationml.slide+xml"/>
  <Override PartName="/ppt/slides/slide126.xml" ContentType="application/vnd.openxmlformats-officedocument.presentationml.slide+xml"/>
  <Override PartName="/ppt/notesSlides/notesSlide119.xml" ContentType="application/vnd.openxmlformats-officedocument.presentationml.notesSlide+xml"/>
  <Override PartName="/ppt/slides/slide152.xml" ContentType="application/vnd.openxmlformats-officedocument.presentationml.slide+xml"/>
  <Override PartName="/ppt/slides/slide56.xml" ContentType="application/vnd.openxmlformats-officedocument.presentationml.slide+xml"/>
  <Override PartName="/ppt/slides/slide131.xml" ContentType="application/vnd.openxmlformats-officedocument.presentationml.slide+xml"/>
  <Override PartName="/ppt/slides/slide107.xml" ContentType="application/vnd.openxmlformats-officedocument.presentationml.slide+xml"/>
  <Override PartName="/ppt/slides/slide133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Slides/notesSlide104.xml" ContentType="application/vnd.openxmlformats-officedocument.presentationml.notesSlide+xml"/>
  <Override PartName="/ppt/slides/slide140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47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5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39.xml" ContentType="application/vnd.openxmlformats-officedocument.presentationml.slide+xml"/>
  <Override PartName="/ppt/slides/slide148.xml" ContentType="application/vnd.openxmlformats-officedocument.presentationml.slide+xml"/>
  <Override PartName="/ppt/slides/slide150.xml" ContentType="application/vnd.openxmlformats-officedocument.presentationml.slide+xml"/>
  <Override PartName="/ppt/slides/slide139.xml" ContentType="application/vnd.openxmlformats-officedocument.presentationml.slide+xml"/>
  <Override PartName="/ppt/slides/slide155.xml" ContentType="application/vnd.openxmlformats-officedocument.presentationml.slide+xml"/>
  <Override PartName="/ppt/slides/slide157.xml" ContentType="application/vnd.openxmlformats-officedocument.presentationml.slide+xml"/>
  <Override PartName="/ppt/slides/slide72.xml" ContentType="application/vnd.openxmlformats-officedocument.presentationml.slide+xml"/>
  <Override PartName="/ppt/slides/slide158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44.xml" ContentType="application/vnd.openxmlformats-officedocument.presentationml.slide+xml"/>
  <Override PartName="/ppt/slides/slide160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16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111.xml" ContentType="application/vnd.openxmlformats-officedocument.presentationml.slide+xml"/>
  <Override PartName="/ppt/slides/slide92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6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g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notesMaster" Target="notesMasters/notesMaster1.xml"/><Relationship Id="rId170" Type="http://schemas.openxmlformats.org/officeDocument/2006/relationships/presProps" Target="presProps.xml" /><Relationship Id="rId171" Type="http://schemas.openxmlformats.org/officeDocument/2006/relationships/tableStyles" Target="tableStyles.xml" /><Relationship Id="rId172" Type="http://schemas.openxmlformats.org/officeDocument/2006/relationships/viewProps" Target="viewProps.xml" /><Relationship Id="rId17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m authorId="1" dt="2025-08-30T13:56:02Z" idx="1">
    <p:pos x="1678" y="2422"/>
    <p:text>Refere:- conan_make_hello_lab.docx or .pdf</p:text>
    <p:extLst>
      <p:ext uri="{C676402C-5697-4E1C-873F-D02D1690AC5C}">
        <p15:threadingInfo xmlns:p15="http://schemas.microsoft.com/office/powerpoint/2012/main" timeZoneBias="-330"/>
      </p:ext>
      <p:ext uri="{19B8F6BF-5375-455C-9EA6-DF929625EA0E}">
        <p15:presenceInfo xmlns:p15="http://schemas.microsoft.com/office/powerpoint/2012/main" userId="teamlab_data:0;3;ilg;1;3;ilg;2;1;0;3;20;2025-08-30T08:26:02Z;4;38;{62695EFF-3984-99F1-E598-12BDDD5244ED};" providerId="AD"/>
      </p:ext>
    </p:extLs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0581430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6726773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1690280717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870616379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14926714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269853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 ?>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 ?>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 ?>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 ?>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 ?>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 ?>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 ?>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 ?>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 ?>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 ?>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 ?>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 ?>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 ?>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 ?>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 ?>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 ?>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 ?>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 ?>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 ?>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 ?>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37537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986021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097561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7782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75782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25590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C02231-C76D-EECA-8108-6E8EB77061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94354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01797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07326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D18B4A-799D-8EF0-2D14-80ADEF0B24A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96924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39178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48680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975124-5D98-E459-0EA1-9AB13F5EB9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1309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71982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33289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2A91FC-132B-DC3B-2239-147841604B5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1830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48405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4265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509347-F24E-676A-2AED-F08C077D6D5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0914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3901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46408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D44C50-3F83-18F8-AE26-3A4AB217CDA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6543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87195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53570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834252-3477-794C-B20F-D8CACFE34EB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7497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2204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15279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7590CD-0C5B-5475-0B45-319D10E8FAF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69066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93369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0533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10171-AEA2-F22F-22BD-B43AC7309AA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2381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39697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76130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7CCD26-6043-D147-3D7D-F91C8389736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422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4530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1683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07B4B7-499B-9E93-5107-EEF4306AD5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5158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4987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172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4029BF-E7F8-85A4-1186-E0091BC5856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8745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43204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29880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4B34D3-06F2-5CEB-4436-50005C5DF9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4487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89818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4454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4DA127-4AB1-C9E9-1EDE-BDEABB8FFA3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8362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6410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14025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634C1B-51FD-1ED5-51B5-C3C3B5073B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96805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79085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09012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A549D5-CA38-9659-65BD-5C6412B1BB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74723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74952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64820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2A4A6C-B3E0-4D2D-04B4-4BA383BDC3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6602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1740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6392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E9DEAD-4B1D-D899-7E9B-ED95ADB9EA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12137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20091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89223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AD896E-C032-D3C7-DAA8-BE4F1297B3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4732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86937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69596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E74B4F-B159-28A8-DC6A-009C42F2FD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2458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37599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9815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CB0E7C-5B03-DFF7-EBDB-849B170EC58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3026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9655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18062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BF5027-2E56-4FBD-5199-81721AAD7F2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821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16789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46742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A9021B-CC67-33B0-F066-D50046CBD6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44624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35316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50339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0E5BF7-B648-4F23-D1FD-9F9DEC7405B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3097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27665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3879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4A296D-B106-B954-8DAA-D2D1A17359D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24222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95413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05700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31C2E6-D1A6-B8E4-B96F-E6FF8C2DA1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1475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4260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70841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1BD989-3F14-90C0-9952-69DE1E6FE1B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01795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58885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78674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7EC36A-FF65-E05E-5B1C-ABEF252C70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715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47931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81091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90DEE9-5F7A-8273-69B7-C041F26611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23909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35765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70143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746540-9EF4-6A33-35A9-2776FEC203C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8987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92844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62230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2C82CD-3613-270B-C582-DAE0342996B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5371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95694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29876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67F9F9-8630-E389-A1EE-E1F0D965BC6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20886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74132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86804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581481-890A-E730-A64E-861FAC2C0E5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86524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1241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16167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9E2D04-03C2-C71C-E592-86AAB25C87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2117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52576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23201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BFF9D0-94CB-EB5F-D3F5-09714CD1BA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2795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2538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98920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1CBFDB-E64D-5F5F-12DA-776C6E278F9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6631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46732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40141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F7A8F6-CC24-96A7-D837-1769F93A354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388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51038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93579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1A3F58-A638-C3E4-4295-E4BB3274451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13171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74028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54265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506FBB-62A1-104C-4362-C090BE0A00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950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7183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34925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AD30A-5188-D24E-E410-F0EE2A50F4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0354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92176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92827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6A1CA7-3F5C-BA24-F2F8-4FDA155223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1270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80944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12782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412DE6-B0FA-125C-15CE-8B79B2C903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058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70593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35892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DAEBB7-2774-81AB-F51B-260F2F21CF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1089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83894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72688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CFB377-5B18-012D-B05D-13C3062B48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6672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45684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12477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370EDF-7C1A-1F08-AD0D-9009E45621B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53113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58857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56999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235F1F-B372-3A6A-0BFE-82E37D3396B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567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2836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85075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F7E9DC-4F20-1D08-A8EB-FF47997FFCB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22271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82672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95762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14A544-6F91-57BE-431C-AAFC9DDB878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7410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87887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43573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4C4EB2-D9BE-5A45-BA3B-471C4C21B1C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4046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51982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48709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4EC53A-0EC9-BC3B-23AA-B92AFC03EA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11912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26058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01291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C5E437-25CC-B8EE-BB12-6A632DDB1A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7295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50222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8704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C156B1-6E4F-CE8E-7A41-850116ED8D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38533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28823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71404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779A38-D171-BA44-071F-6DCB3894793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34673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3588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16424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87CBBF-59AE-B78A-D6B0-CE46013511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5587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00652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02870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9BAF01-F381-5A70-BB5A-E1B9FB669F2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56551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25166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86363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964696-27E0-640E-5AF7-D1940E2D3E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98407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38425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59034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8EEFEF-AB2A-4CA5-5ED7-C455E8762D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7730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0591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6026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F379B2-663F-4DD2-0488-40F54DA0C3C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37742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3485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62236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901890-4A74-188F-39B6-E78FB1E48D7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84308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7499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1168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D60069-2F69-246C-E8EE-A2E861D1D29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4085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19808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60380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EB68C1-517B-27C8-41A6-8114C152720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08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02133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17280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683E64-DE53-BFC1-42BF-D89BE8CC76E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6266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90544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57564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495B16-FDBA-5FC6-1D11-DF7C01ADE4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55708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35453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1708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3A90ED-5B63-87F8-B63B-3355E5468A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74006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08903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80364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6DE913-F024-5050-F87D-7B20701419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73855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60744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19655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D1C1A5-2A29-201C-05E5-EFB8BAA0C9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1464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98734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0480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E35EAE-2E0F-F747-54BE-20F1709AE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2638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57742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45591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39BB4D-5C62-E5C2-D408-D0402001AA2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8801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0187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56678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C30D45-AFC8-5B66-EAFA-53CD99C4A5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5386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44361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71820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AF3B7B-97A8-D853-A887-05BC7F520F7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01425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1695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93962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8A6AF1-5FDB-CD02-EDF0-C64BAB207E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9466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91335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86057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0B8A4A-9D4D-6BA4-42C0-5E72343FB29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0392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66851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59342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46BD08-D8E0-933D-7F51-EB3D64D06DB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58214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85055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95109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857AC-5831-868C-CBAD-52A5CF7EA9C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1739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30348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75359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5B87C3-867B-C16E-CB65-013FEE6AC46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17431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34378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62912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B05FFF-7EF6-4BB7-5007-0DC19B59DF6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920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91072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60077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CA8DC7-3061-995B-F05B-02C89DB10C6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18122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50923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33156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176C20-930F-2E12-BBD4-AA0122E5B6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9022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4129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01939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026800-2C51-9E7E-1FF8-A438041ED7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01267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19524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35971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E3C3E3-8BCB-1629-FE7A-D323D450D9C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387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56450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05881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632174-2D8D-23BC-F508-3B5987B30B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660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28411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44944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A0FDB0-7B20-11B6-4756-82C9CDEB01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474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95773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20726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9B407D-8949-50E0-6E29-DB1C342CF8B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34063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52902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8120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12A892-42EF-2B19-6616-FECC2192E72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3469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20148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78080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9E7C25-A7B4-9408-F9ED-0D19322C347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3709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4337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88744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74D397-F7AB-32B6-F264-79488B40E16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5472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5152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26958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538B03-0D7D-8F14-C093-587A759509E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035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38814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12305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9EE86C-95C8-1EAA-AAA0-C7E86F5D3AA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3805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07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96251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5C7216-086A-5F0A-E3A0-5F94EB4B3E6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5459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91429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881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1E1865-5711-35A0-0B35-02F230FDCF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2891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33954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85682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4B2085-6301-E125-EA68-2049D8E4B9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1572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47913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77677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CE5D85-AE29-FD75-3D2E-3AEEDD2CB7E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7655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92463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8323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5A6325-D6AF-5AB2-2E06-CEB7DA3A6C9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49009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40751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62239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55EE49-FD31-A5A5-2952-403A1CA312C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11070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4003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1256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F2AC96-D064-FED1-1A2D-6B4CD3AB9EB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1297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74200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0948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54C9C3-C11E-B1ED-A1B3-660608DFB94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116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65237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13642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65135E-5917-53AC-C153-C2E40D3F199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87373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7927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72209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7CE569-E2FF-36E3-440A-DB12383C794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3601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25985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8068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EA57B9-6063-D3F2-C805-393304F68A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14808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68707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21668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F9ACB0-3C39-67C1-9F12-D4167B408B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6164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1215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85267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DAA5A6-8D47-F02B-9228-6F1374F1A4F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47260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1242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91008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FB48E2-D156-3F7C-4E76-F1F7D6C7FC9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4164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8099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70566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8FC550-6AB7-F7B1-DB3A-0D6E05B2398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5663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06151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64433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17C020-30A5-B364-048E-E41BD25592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7992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91780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69825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0C55D2-6DB7-C05F-8433-C5CC5EDDCDF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92110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2447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10757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37510D-C1A5-AA58-9389-567DBBD569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9774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99179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97822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2EB2FA-1C6A-0401-CD91-4A6A3C48D2D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9574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89848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86570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1194E9-6BD1-405E-85E3-C218BAFA524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61122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53045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21727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FC035D-9058-C94D-320C-8AAF194C0D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3676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18243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0015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43E7F7-FBCA-0E81-BC8E-F631E5125E5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026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7336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03195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228080-3696-DAFC-8F63-30931ABFE8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397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37968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40646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CB5ABE-5538-C9D6-44E7-B355BFC25DF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2041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4400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87267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D8F176-7030-D85F-ABCB-F37EBB251A0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4823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62795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73213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74B7C2-ED43-6BFC-F60C-1730DC72315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99636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1576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54149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AC8960-B22D-316F-94E9-7978CE54DE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18995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93681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49850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31D97B-42C7-08E6-2F4D-DB871299BA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9141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39137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95356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5D739C-795C-9AE5-3B2A-EC9AEC3CE06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3619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12035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2841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AE25EC-4CA2-D4CE-3C4B-831E5B963EC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4461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79761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32428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170F7-5AB6-2A7E-29A5-41162562077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75837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96335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26639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F4DC65-F593-8805-DE70-0A3E76BF8D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3632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12900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94907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6590F5-4D08-A50A-06FF-38C8710B1E6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31779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53113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90539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C22C3B-765B-8CF9-E726-3B54B68F628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8584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1901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47635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611EFD-DED5-8023-CABA-72890C39A8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621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57487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17234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685032-CD0F-A181-E733-8057C1CF705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24448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67404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48190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4E2920-6F50-B829-1AB2-9D87DEAEC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64607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383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38634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B116E1-79CE-F21B-8896-8B40198B60B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6943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96072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63214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D15338-B9ED-0606-22A5-9D2CF6A88F5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31595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75832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81040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0E8AAB-1406-7F67-CDE8-CEB33EA04A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55104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5985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85831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4C479B-C8ED-8131-EF8A-FD244A110D5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1768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11131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29949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8648E0-4DEA-C27E-78EF-4BC4EB5B27A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80578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18025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064857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19D648-0DD2-6E03-50FA-D1D9B564E5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63142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86009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82331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F29A05-6BE2-0684-9A4A-5CC495206E0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7794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4333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74962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80B5A8-354F-5806-7D36-769ADFD1C7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1180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1310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57572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BB8500-1D12-1F65-10EF-323DD21DE6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00392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81556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39856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3D6AEE-2A9F-5BB3-E6CC-0A5B673844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90767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17155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6478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D7EE09-FFD5-3B35-E3BD-186618E7D8B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53216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43147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24087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9B2C69-3F95-860A-165C-06A9447DC0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14174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27916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39675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E00905-8D81-E743-3528-E5A2BCE1F2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842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17140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24702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A2FECA-CC4C-3E7F-D5D6-E4776810BB1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90827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2067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05841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F2BB7E-FDEE-25A5-D9A6-77BAA511839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4957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4218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8302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EDF764-FE84-BC9F-2214-E4266FEEDD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2844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26497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91883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D4870C-3126-F54B-27B3-BA3CDDA11E8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27397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90670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55850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430B2F-46CE-75DA-4EF5-1D9FA02BA7C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0644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99988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66457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6D5F53-FACD-1AEC-D5BB-6B91065DF0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3463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67281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99492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9D1539-C21F-550F-2159-0DD97E27BED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8073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3616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6225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58BD74-5424-73BF-2853-0215B332D1E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4056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15821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14208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B68D3F-6D01-E4CC-9C58-8FF522DA9D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70946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48037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21641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09145E-8836-C19F-201F-AB9D6790768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63003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03518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51776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ED3A80-D671-155E-843C-86C3174D3F9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4427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95651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38686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531287-7E48-AC5F-242F-0788C9B5B73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98896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11689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94656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185FED-0E04-9946-1649-C68EBA6AEDD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64255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36524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93266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AFE1A6-4B2E-72E3-D2D1-F5DCB7DF09B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21492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97297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05452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E4D1EB-9787-93E4-11B5-A0B4CF07AE3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84186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875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79205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A70F1C-0822-EB92-2493-42791CAD1B4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029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32101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07209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1F1F60-9E85-363D-C445-1A40161B708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93205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48838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60518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9EA572-1810-933D-206E-51BBF27A868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40209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06410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4596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E55BE0-CA31-BB54-A005-12F058D805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4853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98779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5447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8C19BD-E22D-CDE1-ACDB-E1D5108F01D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34404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2957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39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1627A0-793B-5560-9496-CB206ED5896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680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58978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71298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BCCD11-4BDD-2176-FB93-7D7AEF553F3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10425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5207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72322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C3271A-3D14-5CE7-51AD-B9303E45FC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6542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92181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13931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28947E-1AB4-59A2-3DF4-DA77EEA300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2254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47528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82687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E304A4-490C-7005-CBFD-6C292ACB7D1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3307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7920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49317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EBFDBB-0189-8ECD-8EB9-ADADF5F07FB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085591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87150372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00390724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9347580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831589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7431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3592103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279185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20471590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996204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408520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286658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8157788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51827114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030723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0292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7636378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0181512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99652825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470611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995740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010617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0604639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3226805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617985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1623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3898946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2426254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7771698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2055847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0768023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5870738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7092600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201266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55020160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4888695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5384284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34400614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161923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2415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5166906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35522913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259212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672913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413546338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9641294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958415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07737218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8229639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2836864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9802596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963618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0214716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94696741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59790225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9760602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7028057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6904902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734645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655826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6909006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8072938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466590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63.png"/><Relationship Id="rId4" Type="http://schemas.openxmlformats.org/officeDocument/2006/relationships/image" Target="../media/image164.png"/></Relationships>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5.png"/></Relationships>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9.png"/></Relationships>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/Relationships>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/Relationships>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85.png"/><Relationship Id="rId4" Type="http://schemas.openxmlformats.org/officeDocument/2006/relationships/image" Target="../media/image186.png"/></Relationships>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0.png"/></Relationships>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/Relationships>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94.png"/></Relationships>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95.png"/></Relationships>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96.png"/></Relationships>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97.png"/></Relationships>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9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99.png"/></Relationships>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00.png"/></Relationships>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/Relationships>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12.png"/></Relationships>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13.png"/></Relationships>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15.png"/></Relationships>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/Relationships>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/Relationships>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/Relationships>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31.png"/></Relationships>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/Relationships>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/Relationships>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49.png"/><Relationship Id="rId4" Type="http://schemas.openxmlformats.org/officeDocument/2006/relationships/image" Target="../media/image250.png"/></Relationships>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51.png"/><Relationship Id="rId4" Type="http://schemas.openxmlformats.org/officeDocument/2006/relationships/image" Target="../media/image252.png"/></Relationships>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/Relationships>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/Relationships>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62.png"/></Relationships>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63.png"/></Relationships>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64.png"/><Relationship Id="rId4" Type="http://schemas.openxmlformats.org/officeDocument/2006/relationships/image" Target="../media/image265.png"/></Relationships>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66.png"/><Relationship Id="rId4" Type="http://schemas.openxmlformats.org/officeDocument/2006/relationships/image" Target="../media/image267.png"/></Relationships>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68.png"/></Relationships>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69.png"/><Relationship Id="rId4" Type="http://schemas.openxmlformats.org/officeDocument/2006/relationships/image" Target="../media/image270.png"/></Relationships>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71.png"/></Relationships>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/Relationships>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75.png"/></Relationships>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/Relationships>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79.png"/></Relationships>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8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81.png"/></Relationships>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82.png"/><Relationship Id="rId4" Type="http://schemas.openxmlformats.org/officeDocument/2006/relationships/comments" Target="../comments/comment1.xml"/></Relationships>
</file>

<file path=ppt/slides/_rels/slide1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83.png"/></Relationships>
</file>

<file path=ppt/slides/_rels/slide1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84.png"/></Relationships>
</file>

<file path=ppt/slides/_rels/slide1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8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1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1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png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1.png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2.png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9.png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8.png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/Relationships>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2.png"/></Relationships>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8.png"/></Relationships>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/Relationships>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5.png"/></Relationships>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/Relationships>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5.png"/></Relationships>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423786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Bazel</a:t>
            </a:r>
            <a:r>
              <a:rPr lang="en-US"/>
              <a:t> &amp; Conan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02316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28209" y="867193"/>
            <a:ext cx="3415741" cy="5123611"/>
          </a:xfrm>
          <a:prstGeom prst="rect">
            <a:avLst/>
          </a:prstGeom>
        </p:spPr>
      </p:pic>
      <p:sp>
        <p:nvSpPr>
          <p:cNvPr id="290093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709869-01B5-33D1-390B-DC79C5728A90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916130" name=""/>
          <p:cNvSpPr/>
          <p:nvPr/>
        </p:nvSpPr>
        <p:spPr bwMode="auto">
          <a:xfrm>
            <a:off x="4449819" y="3097530"/>
            <a:ext cx="3292720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C++ Build Use Cases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883996" name=""/>
          <p:cNvSpPr/>
          <p:nvPr/>
        </p:nvSpPr>
        <p:spPr bwMode="auto">
          <a:xfrm>
            <a:off x="3615286" y="300989"/>
            <a:ext cx="3880976" cy="6404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	How do we - </a:t>
            </a:r>
            <a:endParaRPr/>
          </a:p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Including multiple files in a target</a:t>
            </a:r>
            <a:endParaRPr sz="1800" b="0" i="0" u="none" spc="-18">
              <a:solidFill>
                <a:srgbClr val="202124"/>
              </a:solidFill>
              <a:latin typeface="Roboto Slab"/>
              <a:ea typeface="Roboto Slab"/>
              <a:cs typeface="Roboto Slab"/>
            </a:endParaRPr>
          </a:p>
        </p:txBody>
      </p:sp>
      <p:pic>
        <p:nvPicPr>
          <p:cNvPr id="19067015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1149" y="2247899"/>
            <a:ext cx="8267699" cy="1895474"/>
          </a:xfrm>
          <a:prstGeom prst="rect">
            <a:avLst/>
          </a:prstGeom>
        </p:spPr>
      </p:pic>
      <p:pic>
        <p:nvPicPr>
          <p:cNvPr id="6455689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295649" y="1628775"/>
            <a:ext cx="3962399" cy="323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332091" name=""/>
          <p:cNvSpPr/>
          <p:nvPr/>
        </p:nvSpPr>
        <p:spPr bwMode="auto">
          <a:xfrm>
            <a:off x="4484792" y="386714"/>
            <a:ext cx="2937024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Using transitive includes</a:t>
            </a:r>
            <a:endParaRPr/>
          </a:p>
        </p:txBody>
      </p:sp>
      <p:pic>
        <p:nvPicPr>
          <p:cNvPr id="14225712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95549" y="866774"/>
            <a:ext cx="720090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480407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3873" y="571499"/>
            <a:ext cx="7429500" cy="1143000"/>
          </a:xfrm>
          <a:prstGeom prst="rect">
            <a:avLst/>
          </a:prstGeom>
        </p:spPr>
      </p:pic>
      <p:pic>
        <p:nvPicPr>
          <p:cNvPr id="428887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9099" y="2076449"/>
            <a:ext cx="4476749" cy="4514850"/>
          </a:xfrm>
          <a:prstGeom prst="rect">
            <a:avLst/>
          </a:prstGeom>
        </p:spPr>
      </p:pic>
      <p:pic>
        <p:nvPicPr>
          <p:cNvPr id="122612526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143500" y="2800350"/>
            <a:ext cx="7000875" cy="153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5462480" name=""/>
          <p:cNvSpPr/>
          <p:nvPr/>
        </p:nvSpPr>
        <p:spPr bwMode="auto">
          <a:xfrm>
            <a:off x="4918901" y="434339"/>
            <a:ext cx="2545056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Adding include paths</a:t>
            </a:r>
            <a:endParaRPr/>
          </a:p>
        </p:txBody>
      </p:sp>
      <p:pic>
        <p:nvPicPr>
          <p:cNvPr id="9852719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33699" y="1066799"/>
            <a:ext cx="7400925" cy="1400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81963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2875" y="733424"/>
            <a:ext cx="4381499" cy="4819649"/>
          </a:xfrm>
          <a:prstGeom prst="rect">
            <a:avLst/>
          </a:prstGeom>
        </p:spPr>
      </p:pic>
      <p:sp>
        <p:nvSpPr>
          <p:cNvPr id="1171165436" name=""/>
          <p:cNvSpPr/>
          <p:nvPr/>
        </p:nvSpPr>
        <p:spPr bwMode="auto">
          <a:xfrm>
            <a:off x="979930" y="308609"/>
            <a:ext cx="1850498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Use Case: Legacy Library</a:t>
            </a:r>
            <a:endParaRPr/>
          </a:p>
        </p:txBody>
      </p:sp>
      <p:pic>
        <p:nvPicPr>
          <p:cNvPr id="2528010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38799" y="2090736"/>
            <a:ext cx="5657850" cy="2238374"/>
          </a:xfrm>
          <a:prstGeom prst="rect">
            <a:avLst/>
          </a:prstGeom>
        </p:spPr>
      </p:pic>
      <p:pic>
        <p:nvPicPr>
          <p:cNvPr id="17448545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91049" y="5453062"/>
            <a:ext cx="7629525" cy="923924"/>
          </a:xfrm>
          <a:prstGeom prst="rect">
            <a:avLst/>
          </a:prstGeom>
        </p:spPr>
      </p:pic>
      <p:sp>
        <p:nvSpPr>
          <p:cNvPr id="822775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C537C1E-B2A5-6481-50CB-71337675FB5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620291" name=""/>
          <p:cNvSpPr/>
          <p:nvPr/>
        </p:nvSpPr>
        <p:spPr bwMode="auto">
          <a:xfrm>
            <a:off x="578139" y="165555"/>
            <a:ext cx="2935743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Include external libraries</a:t>
            </a:r>
            <a:endParaRPr/>
          </a:p>
        </p:txBody>
      </p:sp>
      <p:pic>
        <p:nvPicPr>
          <p:cNvPr id="4240323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549" y="1095374"/>
            <a:ext cx="4256654" cy="1776825"/>
          </a:xfrm>
          <a:prstGeom prst="rect">
            <a:avLst/>
          </a:prstGeom>
        </p:spPr>
      </p:pic>
      <p:pic>
        <p:nvPicPr>
          <p:cNvPr id="97995651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8600" y="3205575"/>
            <a:ext cx="3783374" cy="2213070"/>
          </a:xfrm>
          <a:prstGeom prst="rect">
            <a:avLst/>
          </a:prstGeom>
        </p:spPr>
      </p:pic>
      <p:pic>
        <p:nvPicPr>
          <p:cNvPr id="18787766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5799" y="723899"/>
            <a:ext cx="4240574" cy="3434574"/>
          </a:xfrm>
          <a:prstGeom prst="rect">
            <a:avLst/>
          </a:prstGeom>
        </p:spPr>
      </p:pic>
      <p:pic>
        <p:nvPicPr>
          <p:cNvPr id="8502126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962399" y="4301350"/>
            <a:ext cx="5355000" cy="2155161"/>
          </a:xfrm>
          <a:prstGeom prst="rect">
            <a:avLst/>
          </a:prstGeom>
        </p:spPr>
      </p:pic>
      <p:pic>
        <p:nvPicPr>
          <p:cNvPr id="166545408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220199" y="3072625"/>
            <a:ext cx="2773724" cy="1121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5449414" name=""/>
          <p:cNvSpPr/>
          <p:nvPr/>
        </p:nvSpPr>
        <p:spPr bwMode="auto">
          <a:xfrm>
            <a:off x="3551342" y="672464"/>
            <a:ext cx="5242074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Adding dependencies on precompiled libraries</a:t>
            </a:r>
            <a:endParaRPr/>
          </a:p>
        </p:txBody>
      </p:sp>
      <p:pic>
        <p:nvPicPr>
          <p:cNvPr id="11122783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1438274"/>
            <a:ext cx="7258050" cy="1209674"/>
          </a:xfrm>
          <a:prstGeom prst="rect">
            <a:avLst/>
          </a:prstGeom>
        </p:spPr>
      </p:pic>
      <p:pic>
        <p:nvPicPr>
          <p:cNvPr id="14989914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6192" y="2609848"/>
            <a:ext cx="6210299" cy="2838449"/>
          </a:xfrm>
          <a:prstGeom prst="rect">
            <a:avLst/>
          </a:prstGeom>
        </p:spPr>
      </p:pic>
      <p:pic>
        <p:nvPicPr>
          <p:cNvPr id="178455173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24674" y="4219574"/>
            <a:ext cx="4848224" cy="2324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170555" name=""/>
          <p:cNvSpPr/>
          <p:nvPr/>
        </p:nvSpPr>
        <p:spPr bwMode="auto">
          <a:xfrm>
            <a:off x="2914635" y="3097530"/>
            <a:ext cx="6363448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Bazel : Configure C++ Toolchains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35315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9049" y="95249"/>
            <a:ext cx="3105149" cy="2076449"/>
          </a:xfrm>
          <a:prstGeom prst="rect">
            <a:avLst/>
          </a:prstGeom>
        </p:spPr>
      </p:pic>
      <p:pic>
        <p:nvPicPr>
          <p:cNvPr id="1656236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97162" y="1232196"/>
            <a:ext cx="2507024" cy="736007"/>
          </a:xfrm>
          <a:prstGeom prst="rect">
            <a:avLst/>
          </a:prstGeom>
        </p:spPr>
      </p:pic>
      <p:pic>
        <p:nvPicPr>
          <p:cNvPr id="18580112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362574" y="2847974"/>
            <a:ext cx="5659799" cy="1245155"/>
          </a:xfrm>
          <a:prstGeom prst="rect">
            <a:avLst/>
          </a:prstGeom>
        </p:spPr>
      </p:pic>
      <p:pic>
        <p:nvPicPr>
          <p:cNvPr id="13733580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42900" y="3081337"/>
            <a:ext cx="4800600" cy="466724"/>
          </a:xfrm>
          <a:prstGeom prst="rect">
            <a:avLst/>
          </a:prstGeom>
        </p:spPr>
      </p:pic>
      <p:cxnSp>
        <p:nvCxnSpPr>
          <p:cNvPr id="826621894" name=""/>
          <p:cNvCxnSpPr/>
          <p:nvPr/>
        </p:nvCxnSpPr>
        <p:spPr bwMode="auto">
          <a:xfrm flipH="0" flipV="0">
            <a:off x="1497373" y="805275"/>
            <a:ext cx="6115050" cy="5810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5947853" name=""/>
          <p:cNvCxnSpPr/>
          <p:nvPr/>
        </p:nvCxnSpPr>
        <p:spPr bwMode="auto">
          <a:xfrm flipH="0" flipV="0">
            <a:off x="2173649" y="1138649"/>
            <a:ext cx="5114923" cy="15239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27634" name=""/>
          <p:cNvCxnSpPr/>
          <p:nvPr/>
        </p:nvCxnSpPr>
        <p:spPr bwMode="auto">
          <a:xfrm flipH="1" flipV="0">
            <a:off x="449624" y="1233900"/>
            <a:ext cx="85724" cy="16859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5786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4738" y="422701"/>
            <a:ext cx="8280040" cy="2703106"/>
          </a:xfrm>
          <a:prstGeom prst="rect">
            <a:avLst/>
          </a:prstGeom>
        </p:spPr>
      </p:pic>
      <p:sp>
        <p:nvSpPr>
          <p:cNvPr id="604681518" name=""/>
          <p:cNvSpPr/>
          <p:nvPr/>
        </p:nvSpPr>
        <p:spPr bwMode="auto">
          <a:xfrm rot="0" flipH="0" flipV="0">
            <a:off x="6990624" y="1610276"/>
            <a:ext cx="1476140" cy="358365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302743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818676" y="2932205"/>
            <a:ext cx="5425514" cy="3852244"/>
          </a:xfrm>
          <a:prstGeom prst="rect">
            <a:avLst/>
          </a:prstGeom>
        </p:spPr>
      </p:pic>
      <p:cxnSp>
        <p:nvCxnSpPr>
          <p:cNvPr id="1230598576" name=""/>
          <p:cNvCxnSpPr/>
          <p:nvPr/>
        </p:nvCxnSpPr>
        <p:spPr bwMode="auto">
          <a:xfrm flipH="0" flipV="0">
            <a:off x="8452058" y="1699558"/>
            <a:ext cx="308161" cy="1923676"/>
          </a:xfrm>
          <a:prstGeom prst="curvedConnector3">
            <a:avLst>
              <a:gd name="adj1" fmla="val 50000"/>
            </a:avLst>
          </a:prstGeom>
          <a:ln w="6350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16875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162549" y="711756"/>
            <a:ext cx="5078774" cy="5264377"/>
          </a:xfrm>
          <a:prstGeom prst="rect">
            <a:avLst/>
          </a:prstGeom>
        </p:spPr>
      </p:pic>
      <p:pic>
        <p:nvPicPr>
          <p:cNvPr id="4120118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19048" y="95247"/>
            <a:ext cx="3105149" cy="2076449"/>
          </a:xfrm>
          <a:prstGeom prst="rect">
            <a:avLst/>
          </a:prstGeom>
        </p:spPr>
      </p:pic>
      <p:cxnSp>
        <p:nvCxnSpPr>
          <p:cNvPr id="2115289060" name=""/>
          <p:cNvCxnSpPr/>
          <p:nvPr/>
        </p:nvCxnSpPr>
        <p:spPr bwMode="auto">
          <a:xfrm flipH="0" flipV="1">
            <a:off x="1430699" y="1805400"/>
            <a:ext cx="3581399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805903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07724" y="89034"/>
            <a:ext cx="5697900" cy="6748576"/>
          </a:xfrm>
          <a:prstGeom prst="rect">
            <a:avLst/>
          </a:prstGeom>
        </p:spPr>
      </p:pic>
      <p:pic>
        <p:nvPicPr>
          <p:cNvPr id="82419105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925232" y="380999"/>
            <a:ext cx="5061533" cy="3357973"/>
          </a:xfrm>
          <a:prstGeom prst="rect">
            <a:avLst/>
          </a:prstGeom>
        </p:spPr>
      </p:pic>
      <p:pic>
        <p:nvPicPr>
          <p:cNvPr id="138206162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881615" y="4248148"/>
            <a:ext cx="3105149" cy="2076449"/>
          </a:xfrm>
          <a:prstGeom prst="rect">
            <a:avLst/>
          </a:prstGeom>
        </p:spPr>
      </p:pic>
      <p:cxnSp>
        <p:nvCxnSpPr>
          <p:cNvPr id="1042257951" name=""/>
          <p:cNvCxnSpPr/>
          <p:nvPr/>
        </p:nvCxnSpPr>
        <p:spPr bwMode="auto">
          <a:xfrm flipH="1" flipV="1">
            <a:off x="6736124" y="4291425"/>
            <a:ext cx="2952749" cy="19145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228746" name=""/>
          <p:cNvSpPr txBox="1"/>
          <p:nvPr/>
        </p:nvSpPr>
        <p:spPr bwMode="auto">
          <a:xfrm rot="0" flipH="0" flipV="0">
            <a:off x="1411649" y="2352674"/>
            <a:ext cx="1041262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400"/>
              <a:t> bazel build //main:hello-world </a:t>
            </a:r>
            <a:r>
              <a:rPr sz="1400">
                <a:solidFill>
                  <a:srgbClr val="FF0000"/>
                </a:solidFill>
              </a:rPr>
              <a:t>--toolchain_resolution_debug=@bazel_tools//tools/cpp:toolchain_type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8646016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9824" y="3333749"/>
            <a:ext cx="2867024" cy="361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7688135" name=""/>
          <p:cNvSpPr/>
          <p:nvPr/>
        </p:nvSpPr>
        <p:spPr bwMode="auto">
          <a:xfrm>
            <a:off x="3688098" y="824864"/>
            <a:ext cx="4816163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Review the dependency graph</a:t>
            </a:r>
            <a:endParaRPr/>
          </a:p>
        </p:txBody>
      </p:sp>
      <p:pic>
        <p:nvPicPr>
          <p:cNvPr id="13219598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47874" y="1590674"/>
            <a:ext cx="7086600" cy="1247774"/>
          </a:xfrm>
          <a:prstGeom prst="rect">
            <a:avLst/>
          </a:prstGeom>
        </p:spPr>
      </p:pic>
      <p:pic>
        <p:nvPicPr>
          <p:cNvPr id="19966325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00" y="3733799"/>
            <a:ext cx="7743825" cy="371475"/>
          </a:xfrm>
          <a:prstGeom prst="rect">
            <a:avLst/>
          </a:prstGeom>
        </p:spPr>
      </p:pic>
      <p:pic>
        <p:nvPicPr>
          <p:cNvPr id="73909786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220074" y="3535574"/>
            <a:ext cx="2764199" cy="2784675"/>
          </a:xfrm>
          <a:prstGeom prst="rect">
            <a:avLst/>
          </a:prstGeom>
        </p:spPr>
      </p:pic>
      <p:cxnSp>
        <p:nvCxnSpPr>
          <p:cNvPr id="646594954" name=""/>
          <p:cNvCxnSpPr/>
          <p:nvPr/>
        </p:nvCxnSpPr>
        <p:spPr bwMode="auto">
          <a:xfrm flipH="0" flipV="0">
            <a:off x="3678598" y="4329524"/>
            <a:ext cx="4352924" cy="476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410751" name=""/>
          <p:cNvSpPr/>
          <p:nvPr/>
        </p:nvSpPr>
        <p:spPr bwMode="auto">
          <a:xfrm>
            <a:off x="114300" y="3299279"/>
            <a:ext cx="3322857" cy="2594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sudo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apt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update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&amp;&amp;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sudo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apt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install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graphviz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xdot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89801" name=""/>
          <p:cNvSpPr/>
          <p:nvPr/>
        </p:nvSpPr>
        <p:spPr bwMode="auto">
          <a:xfrm>
            <a:off x="4589650" y="3234690"/>
            <a:ext cx="3013058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Remote Execution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21246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57375" y="933449"/>
            <a:ext cx="7562849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48840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2699" y="876299"/>
            <a:ext cx="708660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17871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90837" y="933449"/>
            <a:ext cx="6410324" cy="448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719660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9848" y="742950"/>
            <a:ext cx="7105649" cy="537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25381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81374" y="581024"/>
            <a:ext cx="5429250" cy="258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579797" name=""/>
          <p:cNvSpPr txBox="1"/>
          <p:nvPr/>
        </p:nvSpPr>
        <p:spPr bwMode="auto">
          <a:xfrm rot="0" flipH="0" flipV="0">
            <a:off x="2783985" y="552103"/>
            <a:ext cx="27269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Action Graph</a:t>
            </a:r>
            <a:endParaRPr b="1" u="sng"/>
          </a:p>
        </p:txBody>
      </p:sp>
      <p:sp>
        <p:nvSpPr>
          <p:cNvPr id="127204842" name=""/>
          <p:cNvSpPr/>
          <p:nvPr/>
        </p:nvSpPr>
        <p:spPr bwMode="auto">
          <a:xfrm flipH="0" flipV="0">
            <a:off x="944730" y="1168499"/>
            <a:ext cx="1005482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Action graph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one of the core internal concepts that explains </a:t>
            </a:r>
            <a:r>
              <a:rPr sz="18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how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Bazel executes your build.</a:t>
            </a:r>
            <a:endParaRPr sz="2400"/>
          </a:p>
        </p:txBody>
      </p:sp>
      <p:pic>
        <p:nvPicPr>
          <p:cNvPr id="4944821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580" y="1483207"/>
            <a:ext cx="7686675" cy="2095499"/>
          </a:xfrm>
          <a:prstGeom prst="rect">
            <a:avLst/>
          </a:prstGeom>
        </p:spPr>
      </p:pic>
      <p:pic>
        <p:nvPicPr>
          <p:cNvPr id="28028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7982" y="3970968"/>
            <a:ext cx="7534274" cy="1857375"/>
          </a:xfrm>
          <a:prstGeom prst="rect">
            <a:avLst/>
          </a:prstGeom>
        </p:spPr>
      </p:pic>
      <p:pic>
        <p:nvPicPr>
          <p:cNvPr id="104483066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44314" y="2637357"/>
            <a:ext cx="4221640" cy="3469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815571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24124" y="1419224"/>
            <a:ext cx="7515225" cy="2343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0121116" name=""/>
          <p:cNvSpPr/>
          <p:nvPr/>
        </p:nvSpPr>
        <p:spPr bwMode="auto">
          <a:xfrm>
            <a:off x="4529335" y="2718434"/>
            <a:ext cx="2602809" cy="7623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Mini setup</a:t>
            </a: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to try </a:t>
            </a:r>
            <a:r>
              <a:rPr sz="2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Remote Cache only</a:t>
            </a:r>
            <a:endParaRPr sz="2800"/>
          </a:p>
        </p:txBody>
      </p:sp>
      <p:sp>
        <p:nvSpPr>
          <p:cNvPr id="77978391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2D49907-3576-8F24-FA23-EB2FBCB5C05C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829982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86074" y="433387"/>
            <a:ext cx="5543550" cy="5991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27590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314575" cy="1876424"/>
          </a:xfrm>
          <a:prstGeom prst="rect">
            <a:avLst/>
          </a:prstGeom>
        </p:spPr>
      </p:pic>
      <p:pic>
        <p:nvPicPr>
          <p:cNvPr id="1334517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204063" y="225189"/>
            <a:ext cx="4997561" cy="1532585"/>
          </a:xfrm>
          <a:prstGeom prst="rect">
            <a:avLst/>
          </a:prstGeom>
        </p:spPr>
      </p:pic>
      <p:pic>
        <p:nvPicPr>
          <p:cNvPr id="27110561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05374" y="2038349"/>
            <a:ext cx="7296249" cy="3367499"/>
          </a:xfrm>
          <a:prstGeom prst="rect">
            <a:avLst/>
          </a:prstGeom>
        </p:spPr>
      </p:pic>
      <p:pic>
        <p:nvPicPr>
          <p:cNvPr id="124526845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-142875" y="3228975"/>
            <a:ext cx="5141862" cy="3596099"/>
          </a:xfrm>
          <a:prstGeom prst="rect">
            <a:avLst/>
          </a:prstGeom>
        </p:spPr>
      </p:pic>
      <p:cxnSp>
        <p:nvCxnSpPr>
          <p:cNvPr id="1695022272" name=""/>
          <p:cNvCxnSpPr/>
          <p:nvPr/>
        </p:nvCxnSpPr>
        <p:spPr bwMode="auto">
          <a:xfrm flipH="0" flipV="0">
            <a:off x="859199" y="376649"/>
            <a:ext cx="6305549" cy="95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0138734" name=""/>
          <p:cNvCxnSpPr/>
          <p:nvPr/>
        </p:nvCxnSpPr>
        <p:spPr bwMode="auto">
          <a:xfrm flipH="0" flipV="0">
            <a:off x="668699" y="557624"/>
            <a:ext cx="5019674" cy="13187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9088396" name=""/>
          <p:cNvCxnSpPr/>
          <p:nvPr/>
        </p:nvCxnSpPr>
        <p:spPr bwMode="auto">
          <a:xfrm flipH="0" flipV="0">
            <a:off x="916349" y="776700"/>
            <a:ext cx="1990724" cy="2381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13653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314575" cy="1876424"/>
          </a:xfrm>
          <a:prstGeom prst="rect">
            <a:avLst/>
          </a:prstGeom>
        </p:spPr>
      </p:pic>
      <p:pic>
        <p:nvPicPr>
          <p:cNvPr id="4005011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19849" y="419099"/>
            <a:ext cx="5762624" cy="590549"/>
          </a:xfrm>
          <a:prstGeom prst="rect">
            <a:avLst/>
          </a:prstGeom>
        </p:spPr>
      </p:pic>
      <p:pic>
        <p:nvPicPr>
          <p:cNvPr id="200309476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24749" y="1685925"/>
            <a:ext cx="3057525" cy="704849"/>
          </a:xfrm>
          <a:prstGeom prst="rect">
            <a:avLst/>
          </a:prstGeom>
        </p:spPr>
      </p:pic>
      <p:pic>
        <p:nvPicPr>
          <p:cNvPr id="144281641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967537" y="2657474"/>
            <a:ext cx="3971925" cy="1543050"/>
          </a:xfrm>
          <a:prstGeom prst="rect">
            <a:avLst/>
          </a:prstGeom>
        </p:spPr>
      </p:pic>
      <p:pic>
        <p:nvPicPr>
          <p:cNvPr id="196473302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334124" y="4876799"/>
            <a:ext cx="5238749" cy="485775"/>
          </a:xfrm>
          <a:prstGeom prst="rect">
            <a:avLst/>
          </a:prstGeom>
        </p:spPr>
      </p:pic>
      <p:cxnSp>
        <p:nvCxnSpPr>
          <p:cNvPr id="2139805064" name=""/>
          <p:cNvCxnSpPr/>
          <p:nvPr/>
        </p:nvCxnSpPr>
        <p:spPr bwMode="auto">
          <a:xfrm flipH="0" flipV="1">
            <a:off x="849674" y="710024"/>
            <a:ext cx="5381624" cy="2762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626225" name=""/>
          <p:cNvCxnSpPr/>
          <p:nvPr/>
        </p:nvCxnSpPr>
        <p:spPr bwMode="auto">
          <a:xfrm flipH="0" flipV="0">
            <a:off x="668699" y="1176750"/>
            <a:ext cx="6753224" cy="9905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156815" name=""/>
          <p:cNvCxnSpPr/>
          <p:nvPr/>
        </p:nvCxnSpPr>
        <p:spPr bwMode="auto">
          <a:xfrm flipH="0" flipV="0">
            <a:off x="630599" y="1424399"/>
            <a:ext cx="6515100" cy="22193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0466043" name=""/>
          <p:cNvCxnSpPr/>
          <p:nvPr/>
        </p:nvCxnSpPr>
        <p:spPr bwMode="auto">
          <a:xfrm flipH="0" flipV="0">
            <a:off x="849674" y="1685925"/>
            <a:ext cx="6419849" cy="306270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76570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63365" y="545364"/>
            <a:ext cx="5288227" cy="2174435"/>
          </a:xfrm>
          <a:prstGeom prst="rect">
            <a:avLst/>
          </a:prstGeom>
        </p:spPr>
      </p:pic>
      <p:pic>
        <p:nvPicPr>
          <p:cNvPr id="18713403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71824" y="3171825"/>
            <a:ext cx="5619749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75261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38374" y="1143000"/>
            <a:ext cx="7238999" cy="1523999"/>
          </a:xfrm>
          <a:prstGeom prst="rect">
            <a:avLst/>
          </a:prstGeom>
        </p:spPr>
      </p:pic>
      <p:sp>
        <p:nvSpPr>
          <p:cNvPr id="74299113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CBE2AFD-B40A-6973-D890-30E56B235F95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1015768" name=""/>
          <p:cNvSpPr/>
          <p:nvPr/>
        </p:nvSpPr>
        <p:spPr bwMode="auto">
          <a:xfrm>
            <a:off x="3843264" y="3234690"/>
            <a:ext cx="4505830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Configurable Build Attribute</a:t>
            </a:r>
            <a:endParaRPr/>
          </a:p>
        </p:txBody>
      </p:sp>
      <p:sp>
        <p:nvSpPr>
          <p:cNvPr id="97024906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FDD595D-0DC3-30AE-3F56-AEEFB2972375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26768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24137" y="1466849"/>
            <a:ext cx="6943725" cy="131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24857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57450" y="1019174"/>
            <a:ext cx="6848474" cy="348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57880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03044" y="1018514"/>
            <a:ext cx="7658100" cy="1819274"/>
          </a:xfrm>
          <a:prstGeom prst="rect">
            <a:avLst/>
          </a:prstGeom>
        </p:spPr>
      </p:pic>
      <p:pic>
        <p:nvPicPr>
          <p:cNvPr id="1678127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41169" y="3429000"/>
            <a:ext cx="7419974" cy="1152524"/>
          </a:xfrm>
          <a:prstGeom prst="rect">
            <a:avLst/>
          </a:prstGeom>
        </p:spPr>
      </p:pic>
      <p:sp>
        <p:nvSpPr>
          <p:cNvPr id="152577282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D3C27C-DA8E-352A-4C7D-CE696DE7BBB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804360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33624" y="942974"/>
            <a:ext cx="7029450" cy="392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87516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057400" cy="1590674"/>
          </a:xfrm>
          <a:prstGeom prst="rect">
            <a:avLst/>
          </a:prstGeom>
        </p:spPr>
      </p:pic>
      <p:pic>
        <p:nvPicPr>
          <p:cNvPr id="5831020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58025" y="247649"/>
            <a:ext cx="5038724" cy="5543550"/>
          </a:xfrm>
          <a:prstGeom prst="rect">
            <a:avLst/>
          </a:prstGeom>
        </p:spPr>
      </p:pic>
      <p:pic>
        <p:nvPicPr>
          <p:cNvPr id="87146016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575" y="4086225"/>
            <a:ext cx="7029450" cy="1228725"/>
          </a:xfrm>
          <a:prstGeom prst="rect">
            <a:avLst/>
          </a:prstGeom>
        </p:spPr>
      </p:pic>
      <p:cxnSp>
        <p:nvCxnSpPr>
          <p:cNvPr id="982218379" name=""/>
          <p:cNvCxnSpPr/>
          <p:nvPr/>
        </p:nvCxnSpPr>
        <p:spPr bwMode="auto">
          <a:xfrm flipH="0" flipV="0">
            <a:off x="1649774" y="224249"/>
            <a:ext cx="5457825" cy="10858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8932821" name=""/>
          <p:cNvCxnSpPr/>
          <p:nvPr/>
        </p:nvCxnSpPr>
        <p:spPr bwMode="auto">
          <a:xfrm flipH="0" flipV="0">
            <a:off x="1725974" y="509999"/>
            <a:ext cx="2200275" cy="3467098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15386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2057400" cy="1590674"/>
          </a:xfrm>
          <a:prstGeom prst="rect">
            <a:avLst/>
          </a:prstGeom>
        </p:spPr>
      </p:pic>
      <p:pic>
        <p:nvPicPr>
          <p:cNvPr id="11387493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801100" y="171449"/>
            <a:ext cx="3133724" cy="933449"/>
          </a:xfrm>
          <a:prstGeom prst="rect">
            <a:avLst/>
          </a:prstGeom>
        </p:spPr>
      </p:pic>
      <p:pic>
        <p:nvPicPr>
          <p:cNvPr id="32352682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105649" y="1295399"/>
            <a:ext cx="4895849" cy="1466849"/>
          </a:xfrm>
          <a:prstGeom prst="rect">
            <a:avLst/>
          </a:prstGeom>
        </p:spPr>
      </p:pic>
      <p:pic>
        <p:nvPicPr>
          <p:cNvPr id="179671566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648449" y="2876549"/>
            <a:ext cx="4810124" cy="1523999"/>
          </a:xfrm>
          <a:prstGeom prst="rect">
            <a:avLst/>
          </a:prstGeom>
        </p:spPr>
      </p:pic>
      <p:pic>
        <p:nvPicPr>
          <p:cNvPr id="94356441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962524" y="4524374"/>
            <a:ext cx="6267449" cy="1476374"/>
          </a:xfrm>
          <a:prstGeom prst="rect">
            <a:avLst/>
          </a:prstGeom>
        </p:spPr>
      </p:pic>
      <p:pic>
        <p:nvPicPr>
          <p:cNvPr id="68395342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904874" y="4457700"/>
            <a:ext cx="2962274" cy="647699"/>
          </a:xfrm>
          <a:prstGeom prst="rect">
            <a:avLst/>
          </a:prstGeom>
        </p:spPr>
      </p:pic>
      <p:cxnSp>
        <p:nvCxnSpPr>
          <p:cNvPr id="2007830949" name=""/>
          <p:cNvCxnSpPr/>
          <p:nvPr/>
        </p:nvCxnSpPr>
        <p:spPr bwMode="auto">
          <a:xfrm flipH="0" flipV="0">
            <a:off x="1459274" y="671924"/>
            <a:ext cx="7191374" cy="761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109741" name=""/>
          <p:cNvCxnSpPr>
            <a:endCxn id="323526821" idx="1"/>
          </p:cNvCxnSpPr>
          <p:nvPr/>
        </p:nvCxnSpPr>
        <p:spPr bwMode="auto">
          <a:xfrm rot="0" flipH="0" flipV="0">
            <a:off x="1735499" y="910049"/>
            <a:ext cx="5370149" cy="11187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5116955" name=""/>
          <p:cNvCxnSpPr/>
          <p:nvPr/>
        </p:nvCxnSpPr>
        <p:spPr bwMode="auto">
          <a:xfrm flipH="0" flipV="0">
            <a:off x="1811699" y="1100549"/>
            <a:ext cx="4972050" cy="217170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208310" name=""/>
          <p:cNvCxnSpPr/>
          <p:nvPr/>
        </p:nvCxnSpPr>
        <p:spPr bwMode="auto">
          <a:xfrm flipH="0" flipV="0">
            <a:off x="2040299" y="1386299"/>
            <a:ext cx="3686175" cy="30289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538387" name=""/>
          <p:cNvCxnSpPr/>
          <p:nvPr/>
        </p:nvCxnSpPr>
        <p:spPr bwMode="auto">
          <a:xfrm flipH="0" flipV="0">
            <a:off x="954449" y="1624424"/>
            <a:ext cx="1295399" cy="26669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007391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86000" y="247649"/>
            <a:ext cx="7048499" cy="1152524"/>
          </a:xfrm>
          <a:prstGeom prst="rect">
            <a:avLst/>
          </a:prstGeom>
        </p:spPr>
      </p:pic>
      <p:pic>
        <p:nvPicPr>
          <p:cNvPr id="19792103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419474" y="1638299"/>
            <a:ext cx="3209924" cy="495299"/>
          </a:xfrm>
          <a:prstGeom prst="rect">
            <a:avLst/>
          </a:prstGeom>
        </p:spPr>
      </p:pic>
      <p:pic>
        <p:nvPicPr>
          <p:cNvPr id="183409762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85999" y="2466973"/>
            <a:ext cx="7019924" cy="962024"/>
          </a:xfrm>
          <a:prstGeom prst="rect">
            <a:avLst/>
          </a:prstGeom>
        </p:spPr>
      </p:pic>
      <p:pic>
        <p:nvPicPr>
          <p:cNvPr id="186495149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343275" y="3600450"/>
            <a:ext cx="3362324" cy="266699"/>
          </a:xfrm>
          <a:prstGeom prst="rect">
            <a:avLst/>
          </a:prstGeom>
        </p:spPr>
      </p:pic>
      <p:pic>
        <p:nvPicPr>
          <p:cNvPr id="42336525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285999" y="4152899"/>
            <a:ext cx="6400800" cy="1371600"/>
          </a:xfrm>
          <a:prstGeom prst="rect">
            <a:avLst/>
          </a:prstGeom>
        </p:spPr>
      </p:pic>
      <p:pic>
        <p:nvPicPr>
          <p:cNvPr id="65634241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671887" y="5700712"/>
            <a:ext cx="2066924" cy="447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736403" name=""/>
          <p:cNvSpPr txBox="1"/>
          <p:nvPr/>
        </p:nvSpPr>
        <p:spPr bwMode="auto">
          <a:xfrm rot="0" flipH="0" flipV="0">
            <a:off x="4478699" y="2272124"/>
            <a:ext cx="2656604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1"/>
              <a:t>Custom Rules </a:t>
            </a:r>
            <a:endParaRPr b="1"/>
          </a:p>
          <a:p>
            <a:pPr algn="ctr">
              <a:defRPr/>
            </a:pPr>
            <a:r>
              <a:rPr b="1"/>
              <a:t>and </a:t>
            </a:r>
            <a:endParaRPr b="1"/>
          </a:p>
          <a:p>
            <a:pPr algn="ctr">
              <a:defRPr/>
            </a:pPr>
            <a:r>
              <a:rPr b="1"/>
              <a:t>Macros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04156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45143" y="1121224"/>
            <a:ext cx="8516478" cy="3821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157525" name=""/>
          <p:cNvSpPr/>
          <p:nvPr/>
        </p:nvSpPr>
        <p:spPr bwMode="auto">
          <a:xfrm>
            <a:off x="4129075" y="3322319"/>
            <a:ext cx="3934209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Use Case Example: A Python Code Generator 🐍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93913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57474" y="447674"/>
            <a:ext cx="7029450" cy="923924"/>
          </a:xfrm>
          <a:prstGeom prst="rect">
            <a:avLst/>
          </a:prstGeom>
        </p:spPr>
      </p:pic>
      <p:pic>
        <p:nvPicPr>
          <p:cNvPr id="19604353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2133599" cy="2724149"/>
          </a:xfrm>
          <a:prstGeom prst="rect">
            <a:avLst/>
          </a:prstGeom>
        </p:spPr>
      </p:pic>
      <p:pic>
        <p:nvPicPr>
          <p:cNvPr id="84456376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656454" y="2362199"/>
            <a:ext cx="5927645" cy="4428893"/>
          </a:xfrm>
          <a:prstGeom prst="rect">
            <a:avLst/>
          </a:prstGeom>
        </p:spPr>
      </p:pic>
      <p:cxnSp>
        <p:nvCxnSpPr>
          <p:cNvPr id="389652148" name=""/>
          <p:cNvCxnSpPr/>
          <p:nvPr/>
        </p:nvCxnSpPr>
        <p:spPr bwMode="auto">
          <a:xfrm flipH="0" flipV="0">
            <a:off x="1764074" y="1814924"/>
            <a:ext cx="1647824" cy="14096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422288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43175" y="238124"/>
            <a:ext cx="7010399" cy="1400174"/>
          </a:xfrm>
          <a:prstGeom prst="rect">
            <a:avLst/>
          </a:prstGeom>
        </p:spPr>
      </p:pic>
      <p:pic>
        <p:nvPicPr>
          <p:cNvPr id="3523350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2124074" cy="2657474"/>
          </a:xfrm>
          <a:prstGeom prst="rect">
            <a:avLst/>
          </a:prstGeom>
        </p:spPr>
      </p:pic>
      <p:pic>
        <p:nvPicPr>
          <p:cNvPr id="85983533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496049" y="1057275"/>
            <a:ext cx="5621699" cy="5743532"/>
          </a:xfrm>
          <a:prstGeom prst="rect">
            <a:avLst/>
          </a:prstGeom>
        </p:spPr>
      </p:pic>
      <p:pic>
        <p:nvPicPr>
          <p:cNvPr id="2964016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28599" y="3743325"/>
            <a:ext cx="6002034" cy="2548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8838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816071" cy="2272124"/>
          </a:xfrm>
          <a:prstGeom prst="rect">
            <a:avLst/>
          </a:prstGeom>
        </p:spPr>
      </p:pic>
      <p:pic>
        <p:nvPicPr>
          <p:cNvPr id="16007305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124074" y="-9524"/>
            <a:ext cx="6962774" cy="1438274"/>
          </a:xfrm>
          <a:prstGeom prst="rect">
            <a:avLst/>
          </a:prstGeom>
        </p:spPr>
      </p:pic>
      <p:pic>
        <p:nvPicPr>
          <p:cNvPr id="17283399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667374" y="985837"/>
            <a:ext cx="6469425" cy="5845765"/>
          </a:xfrm>
          <a:prstGeom prst="rect">
            <a:avLst/>
          </a:prstGeom>
        </p:spPr>
      </p:pic>
      <p:pic>
        <p:nvPicPr>
          <p:cNvPr id="107205645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2205" y="3990974"/>
            <a:ext cx="5516988" cy="1795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656753" name=""/>
          <p:cNvSpPr/>
          <p:nvPr/>
        </p:nvSpPr>
        <p:spPr bwMode="auto">
          <a:xfrm>
            <a:off x="4861378" y="485227"/>
            <a:ext cx="2111237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Build Basics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8396208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8604" y="1584355"/>
            <a:ext cx="9826421" cy="261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574643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816070" cy="2272124"/>
          </a:xfrm>
          <a:prstGeom prst="rect">
            <a:avLst/>
          </a:prstGeom>
        </p:spPr>
      </p:pic>
      <p:pic>
        <p:nvPicPr>
          <p:cNvPr id="9959539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816070" y="85725"/>
            <a:ext cx="6263078" cy="1048177"/>
          </a:xfrm>
          <a:prstGeom prst="rect">
            <a:avLst/>
          </a:prstGeom>
        </p:spPr>
      </p:pic>
      <p:pic>
        <p:nvPicPr>
          <p:cNvPr id="20726153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19599" y="983662"/>
            <a:ext cx="4172164" cy="2576925"/>
          </a:xfrm>
          <a:prstGeom prst="rect">
            <a:avLst/>
          </a:prstGeom>
        </p:spPr>
      </p:pic>
      <p:pic>
        <p:nvPicPr>
          <p:cNvPr id="2144980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020174" y="1276349"/>
            <a:ext cx="2952749" cy="1752599"/>
          </a:xfrm>
          <a:prstGeom prst="rect">
            <a:avLst/>
          </a:prstGeom>
        </p:spPr>
      </p:pic>
      <p:pic>
        <p:nvPicPr>
          <p:cNvPr id="210174339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10324" y="4819649"/>
            <a:ext cx="5562599" cy="638174"/>
          </a:xfrm>
          <a:prstGeom prst="rect">
            <a:avLst/>
          </a:prstGeom>
        </p:spPr>
      </p:pic>
      <p:pic>
        <p:nvPicPr>
          <p:cNvPr id="2120101010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71449" y="3600450"/>
            <a:ext cx="6840900" cy="988620"/>
          </a:xfrm>
          <a:prstGeom prst="rect">
            <a:avLst/>
          </a:prstGeom>
        </p:spPr>
      </p:pic>
      <p:sp>
        <p:nvSpPr>
          <p:cNvPr id="49317318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A0739DA-CFC9-9F2D-2278-74075460FDD3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829381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816070" cy="2272124"/>
          </a:xfrm>
          <a:prstGeom prst="rect">
            <a:avLst/>
          </a:prstGeom>
        </p:spPr>
      </p:pic>
      <p:pic>
        <p:nvPicPr>
          <p:cNvPr id="13861821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19374" y="476249"/>
            <a:ext cx="6457950" cy="456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444507" name=""/>
          <p:cNvSpPr txBox="1"/>
          <p:nvPr/>
        </p:nvSpPr>
        <p:spPr bwMode="auto">
          <a:xfrm rot="0" flipH="0" flipV="0">
            <a:off x="77211" y="222163"/>
            <a:ext cx="261078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Stage 9_py-bazel-demo</a:t>
            </a:r>
            <a:endParaRPr/>
          </a:p>
        </p:txBody>
      </p:sp>
      <p:pic>
        <p:nvPicPr>
          <p:cNvPr id="20803916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38499" y="1704974"/>
            <a:ext cx="6505574" cy="1143000"/>
          </a:xfrm>
          <a:prstGeom prst="rect">
            <a:avLst/>
          </a:prstGeom>
        </p:spPr>
      </p:pic>
      <p:pic>
        <p:nvPicPr>
          <p:cNvPr id="4268660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7211" y="1704974"/>
            <a:ext cx="1828800" cy="2238374"/>
          </a:xfrm>
          <a:prstGeom prst="rect">
            <a:avLst/>
          </a:prstGeom>
        </p:spPr>
      </p:pic>
      <p:sp>
        <p:nvSpPr>
          <p:cNvPr id="207032871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F73910C-722A-AC34-7B77-4B21EEE2F916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391916" name=""/>
          <p:cNvSpPr txBox="1"/>
          <p:nvPr/>
        </p:nvSpPr>
        <p:spPr bwMode="auto">
          <a:xfrm rot="0" flipH="0" flipV="0">
            <a:off x="77212" y="222164"/>
            <a:ext cx="261078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Stage 9_py-bazel-demo</a:t>
            </a:r>
            <a:endParaRPr/>
          </a:p>
        </p:txBody>
      </p:sp>
      <p:pic>
        <p:nvPicPr>
          <p:cNvPr id="1348762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66674" y="876299"/>
            <a:ext cx="1704974" cy="2247899"/>
          </a:xfrm>
          <a:prstGeom prst="rect">
            <a:avLst/>
          </a:prstGeom>
        </p:spPr>
      </p:pic>
      <p:pic>
        <p:nvPicPr>
          <p:cNvPr id="2267320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48649" y="269789"/>
            <a:ext cx="3743325" cy="1543050"/>
          </a:xfrm>
          <a:prstGeom prst="rect">
            <a:avLst/>
          </a:prstGeom>
        </p:spPr>
      </p:pic>
      <p:pic>
        <p:nvPicPr>
          <p:cNvPr id="15100773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58125" y="2000250"/>
            <a:ext cx="3962399" cy="990599"/>
          </a:xfrm>
          <a:prstGeom prst="rect">
            <a:avLst/>
          </a:prstGeom>
        </p:spPr>
      </p:pic>
      <p:pic>
        <p:nvPicPr>
          <p:cNvPr id="26717133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719637" y="3276599"/>
            <a:ext cx="7772810" cy="3661935"/>
          </a:xfrm>
          <a:prstGeom prst="rect">
            <a:avLst/>
          </a:prstGeom>
        </p:spPr>
      </p:pic>
      <p:cxnSp>
        <p:nvCxnSpPr>
          <p:cNvPr id="392370419" name=""/>
          <p:cNvCxnSpPr/>
          <p:nvPr/>
        </p:nvCxnSpPr>
        <p:spPr bwMode="auto">
          <a:xfrm flipH="0" flipV="0">
            <a:off x="1183049" y="2119725"/>
            <a:ext cx="3536587" cy="9334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293961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0" y="3228135"/>
            <a:ext cx="4674860" cy="3557999"/>
          </a:xfrm>
          <a:prstGeom prst="rect">
            <a:avLst/>
          </a:prstGeom>
        </p:spPr>
      </p:pic>
      <p:cxnSp>
        <p:nvCxnSpPr>
          <p:cNvPr id="830224038" name=""/>
          <p:cNvCxnSpPr/>
          <p:nvPr/>
        </p:nvCxnSpPr>
        <p:spPr bwMode="auto">
          <a:xfrm flipH="0" flipV="0">
            <a:off x="1125899" y="2272124"/>
            <a:ext cx="1714500" cy="10858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520196" name=""/>
          <p:cNvCxnSpPr/>
          <p:nvPr/>
        </p:nvCxnSpPr>
        <p:spPr bwMode="auto">
          <a:xfrm flipH="0" flipV="1">
            <a:off x="1725974" y="995774"/>
            <a:ext cx="6181724" cy="4000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023317" name=""/>
          <p:cNvCxnSpPr/>
          <p:nvPr/>
        </p:nvCxnSpPr>
        <p:spPr bwMode="auto">
          <a:xfrm flipH="0" flipV="0">
            <a:off x="1735499" y="1576800"/>
            <a:ext cx="6000750" cy="5810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2145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23823" y="19048"/>
            <a:ext cx="1704974" cy="2247899"/>
          </a:xfrm>
          <a:prstGeom prst="rect">
            <a:avLst/>
          </a:prstGeom>
        </p:spPr>
      </p:pic>
      <p:pic>
        <p:nvPicPr>
          <p:cNvPr id="11425217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34174" y="142875"/>
            <a:ext cx="5435167" cy="6472649"/>
          </a:xfrm>
          <a:prstGeom prst="rect">
            <a:avLst/>
          </a:prstGeom>
        </p:spPr>
      </p:pic>
      <p:cxnSp>
        <p:nvCxnSpPr>
          <p:cNvPr id="821820230" name=""/>
          <p:cNvCxnSpPr/>
          <p:nvPr/>
        </p:nvCxnSpPr>
        <p:spPr bwMode="auto">
          <a:xfrm flipH="0" flipV="0">
            <a:off x="668699" y="176624"/>
            <a:ext cx="5943600" cy="68579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786407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449749" y="2119725"/>
            <a:ext cx="5724524" cy="971550"/>
          </a:xfrm>
          <a:prstGeom prst="rect">
            <a:avLst/>
          </a:prstGeom>
        </p:spPr>
      </p:pic>
      <p:cxnSp>
        <p:nvCxnSpPr>
          <p:cNvPr id="1923823193" name=""/>
          <p:cNvCxnSpPr/>
          <p:nvPr/>
        </p:nvCxnSpPr>
        <p:spPr bwMode="auto">
          <a:xfrm flipH="0" flipV="0">
            <a:off x="1192574" y="1586324"/>
            <a:ext cx="3119437" cy="4857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55589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42875" y="3838574"/>
            <a:ext cx="6305549" cy="2619374"/>
          </a:xfrm>
          <a:prstGeom prst="rect">
            <a:avLst/>
          </a:prstGeom>
        </p:spPr>
      </p:pic>
      <p:cxnSp>
        <p:nvCxnSpPr>
          <p:cNvPr id="1849569824" name=""/>
          <p:cNvCxnSpPr/>
          <p:nvPr/>
        </p:nvCxnSpPr>
        <p:spPr bwMode="auto">
          <a:xfrm flipH="0" flipV="0">
            <a:off x="925874" y="2148300"/>
            <a:ext cx="171449" cy="15811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31545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14700" y="438149"/>
            <a:ext cx="4724399" cy="5791199"/>
          </a:xfrm>
          <a:prstGeom prst="rect">
            <a:avLst/>
          </a:prstGeom>
        </p:spPr>
      </p:pic>
      <p:sp>
        <p:nvSpPr>
          <p:cNvPr id="22671373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F84BB5D-0D31-21E0-C3DF-1C0718E58D99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613016" name=""/>
          <p:cNvSpPr/>
          <p:nvPr/>
        </p:nvSpPr>
        <p:spPr bwMode="auto">
          <a:xfrm>
            <a:off x="4709750" y="3097530"/>
            <a:ext cx="2772857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Query quickstart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300102" name=""/>
          <p:cNvSpPr txBox="1"/>
          <p:nvPr/>
        </p:nvSpPr>
        <p:spPr bwMode="auto">
          <a:xfrm rot="0" flipH="0" flipV="0">
            <a:off x="3266953" y="2681699"/>
            <a:ext cx="5658091" cy="4956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50" b="1" i="0" u="none">
                <a:solidFill>
                  <a:srgbClr val="000000"/>
                </a:solidFill>
                <a:latin typeface="Roboto Slab"/>
                <a:ea typeface="Roboto Slab"/>
                <a:cs typeface="Roboto Slab"/>
              </a:rPr>
              <a:t>Conan, software package manager</a:t>
            </a:r>
            <a:endParaRPr/>
          </a:p>
        </p:txBody>
      </p:sp>
      <p:sp>
        <p:nvSpPr>
          <p:cNvPr id="59283974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485A666-C5C3-F4AD-4D45-9176BE9C072A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63864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14498" y="1533524"/>
            <a:ext cx="7372350" cy="3067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746954" name=""/>
          <p:cNvSpPr/>
          <p:nvPr/>
        </p:nvSpPr>
        <p:spPr bwMode="auto">
          <a:xfrm>
            <a:off x="4055362" y="693268"/>
            <a:ext cx="372434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404040"/>
                </a:solidFill>
                <a:latin typeface="Roboto Slab"/>
                <a:ea typeface="Roboto Slab"/>
                <a:cs typeface="Roboto Slab"/>
              </a:rPr>
              <a:t>Decentralized package manager</a:t>
            </a:r>
            <a:endParaRPr/>
          </a:p>
        </p:txBody>
      </p:sp>
      <p:sp>
        <p:nvSpPr>
          <p:cNvPr id="1606144832" name=""/>
          <p:cNvSpPr/>
          <p:nvPr/>
        </p:nvSpPr>
        <p:spPr bwMode="auto">
          <a:xfrm flipH="0" flipV="0">
            <a:off x="3038613" y="1745809"/>
            <a:ext cx="5454180" cy="246923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404040"/>
                </a:solidFill>
                <a:latin typeface="Lato"/>
                <a:ea typeface="Lato"/>
                <a:cs typeface="Lato"/>
              </a:rPr>
              <a:t>Conan is a decentralized package manager with a client-server architecture. </a:t>
            </a: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  <a:p>
            <a:pPr>
              <a:defRPr/>
            </a:pP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  <a:p>
            <a:pPr>
              <a:defRPr/>
            </a:pPr>
            <a:r>
              <a:rPr sz="1200" b="0" i="0" u="none">
                <a:solidFill>
                  <a:srgbClr val="404040"/>
                </a:solidFill>
                <a:latin typeface="Lato"/>
                <a:ea typeface="Lato"/>
                <a:cs typeface="Lato"/>
              </a:rPr>
              <a:t>This means that clients can fetch packages from, as well as upload packages to, different servers (“remotes”), similar to the “git” push-pull model to/from git remotes.</a:t>
            </a: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404040"/>
                </a:solidFill>
                <a:latin typeface="Lato"/>
                <a:ea typeface="Lato"/>
                <a:cs typeface="Lato"/>
              </a:rPr>
              <a:t>At a high level, the servers are just storing packages. </a:t>
            </a: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404040"/>
                </a:solidFill>
                <a:latin typeface="Lato"/>
                <a:ea typeface="Lato"/>
                <a:cs typeface="Lato"/>
              </a:rPr>
              <a:t>They do not build nor create the packages. </a:t>
            </a: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  <a:p>
            <a:pPr>
              <a:defRPr/>
            </a:pP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  <a:p>
            <a:pPr>
              <a:defRPr/>
            </a:pPr>
            <a:r>
              <a:rPr sz="1200" b="0" i="0" u="none">
                <a:solidFill>
                  <a:srgbClr val="404040"/>
                </a:solidFill>
                <a:latin typeface="Lato"/>
                <a:ea typeface="Lato"/>
                <a:cs typeface="Lato"/>
              </a:rPr>
              <a:t>The packages are created by the client, and if binaries are built from sources, that compilation is also done by the client application.</a:t>
            </a:r>
            <a:endParaRPr sz="1200" b="0" i="0" u="none">
              <a:solidFill>
                <a:srgbClr val="404040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497893" name=""/>
          <p:cNvSpPr/>
          <p:nvPr/>
        </p:nvSpPr>
        <p:spPr bwMode="auto">
          <a:xfrm>
            <a:off x="4199613" y="456935"/>
            <a:ext cx="3420945" cy="12576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Why a Build System?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5 Key reasons</a:t>
            </a:r>
            <a:endParaRPr/>
          </a:p>
        </p:txBody>
      </p:sp>
      <p:sp>
        <p:nvSpPr>
          <p:cNvPr id="1144412827" name=""/>
          <p:cNvSpPr/>
          <p:nvPr/>
        </p:nvSpPr>
        <p:spPr bwMode="auto">
          <a:xfrm flipH="0" flipV="0">
            <a:off x="497445" y="1792925"/>
            <a:ext cx="3494747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Compilers Alone Can't Handle Complexity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9370895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2044745"/>
            <a:ext cx="8725173" cy="1789239"/>
          </a:xfrm>
          <a:prstGeom prst="rect">
            <a:avLst/>
          </a:prstGeom>
        </p:spPr>
      </p:pic>
      <p:sp>
        <p:nvSpPr>
          <p:cNvPr id="386285213" name=""/>
          <p:cNvSpPr/>
          <p:nvPr/>
        </p:nvSpPr>
        <p:spPr bwMode="auto">
          <a:xfrm flipH="0" flipV="0">
            <a:off x="6333074" y="4126606"/>
            <a:ext cx="4016126" cy="6099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Shell Scripts Become a Maintenance Headache</a:t>
            </a:r>
            <a:b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</a:br>
            <a:endParaRPr sz="2200">
              <a:solidFill>
                <a:srgbClr val="FF0000"/>
              </a:solidFill>
            </a:endParaRPr>
          </a:p>
        </p:txBody>
      </p:sp>
      <p:pic>
        <p:nvPicPr>
          <p:cNvPr id="3431445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534499" y="4586732"/>
            <a:ext cx="8644673" cy="1576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98967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25122" y="490395"/>
            <a:ext cx="4453216" cy="2476087"/>
          </a:xfrm>
          <a:prstGeom prst="rect">
            <a:avLst/>
          </a:prstGeom>
        </p:spPr>
      </p:pic>
      <p:pic>
        <p:nvPicPr>
          <p:cNvPr id="16505966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140767" y="3036683"/>
            <a:ext cx="7391399" cy="2466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348259" name=""/>
          <p:cNvSpPr/>
          <p:nvPr/>
        </p:nvSpPr>
        <p:spPr bwMode="auto">
          <a:xfrm>
            <a:off x="4251026" y="264587"/>
            <a:ext cx="246431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404040"/>
                </a:solidFill>
                <a:latin typeface="Roboto Slab"/>
                <a:ea typeface="Roboto Slab"/>
                <a:cs typeface="Roboto Slab"/>
              </a:rPr>
              <a:t>Binary management</a:t>
            </a:r>
            <a:endParaRPr/>
          </a:p>
        </p:txBody>
      </p:sp>
      <p:pic>
        <p:nvPicPr>
          <p:cNvPr id="12138607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5606" y="1190813"/>
            <a:ext cx="3991113" cy="4476373"/>
          </a:xfrm>
          <a:prstGeom prst="rect">
            <a:avLst/>
          </a:prstGeom>
        </p:spPr>
      </p:pic>
      <p:pic>
        <p:nvPicPr>
          <p:cNvPr id="10485503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394702" y="2499133"/>
            <a:ext cx="7400925" cy="1619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19014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43175" y="1485900"/>
            <a:ext cx="7477124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78547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3874" y="352424"/>
            <a:ext cx="4219574" cy="4048124"/>
          </a:xfrm>
          <a:prstGeom prst="rect">
            <a:avLst/>
          </a:prstGeom>
        </p:spPr>
      </p:pic>
      <p:pic>
        <p:nvPicPr>
          <p:cNvPr id="1697547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286375" y="3429000"/>
            <a:ext cx="6819899" cy="2819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13520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71850" y="1543050"/>
            <a:ext cx="525780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48858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33474" y="352424"/>
            <a:ext cx="3848099" cy="5486400"/>
          </a:xfrm>
          <a:prstGeom prst="rect">
            <a:avLst/>
          </a:prstGeom>
        </p:spPr>
      </p:pic>
      <p:pic>
        <p:nvPicPr>
          <p:cNvPr id="3640077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29324" y="2428875"/>
            <a:ext cx="4667249" cy="3771900"/>
          </a:xfrm>
          <a:prstGeom prst="rect">
            <a:avLst/>
          </a:prstGeom>
        </p:spPr>
      </p:pic>
      <p:pic>
        <p:nvPicPr>
          <p:cNvPr id="14583205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8242" y="1263712"/>
            <a:ext cx="3590924" cy="857250"/>
          </a:xfrm>
          <a:prstGeom prst="rect">
            <a:avLst/>
          </a:prstGeom>
        </p:spPr>
      </p:pic>
      <p:sp>
        <p:nvSpPr>
          <p:cNvPr id="1918844904" name=""/>
          <p:cNvSpPr txBox="1"/>
          <p:nvPr/>
        </p:nvSpPr>
        <p:spPr bwMode="auto">
          <a:xfrm rot="0" flipH="0" flipV="0">
            <a:off x="6160173" y="877558"/>
            <a:ext cx="2416777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/>
              <a:t>3.1</a:t>
            </a:r>
            <a:r>
              <a:rPr sz="1100" b="1"/>
              <a:t> Create CMakeLists.txt</a:t>
            </a:r>
            <a:endParaRPr sz="11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74689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86100" y="761999"/>
            <a:ext cx="5391149" cy="4362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79201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57250" y="666749"/>
            <a:ext cx="4838699" cy="5762624"/>
          </a:xfrm>
          <a:prstGeom prst="rect">
            <a:avLst/>
          </a:prstGeom>
        </p:spPr>
      </p:pic>
      <p:pic>
        <p:nvPicPr>
          <p:cNvPr id="113198675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533774" y="176212"/>
            <a:ext cx="3533774" cy="352424"/>
          </a:xfrm>
          <a:prstGeom prst="rect">
            <a:avLst/>
          </a:prstGeom>
        </p:spPr>
      </p:pic>
      <p:pic>
        <p:nvPicPr>
          <p:cNvPr id="73502507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53174" y="3429000"/>
            <a:ext cx="4572000" cy="1590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68042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1352549"/>
            <a:ext cx="6305549" cy="2305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7637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14600" y="419099"/>
            <a:ext cx="6524624" cy="5353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650851" name=""/>
          <p:cNvSpPr/>
          <p:nvPr/>
        </p:nvSpPr>
        <p:spPr bwMode="auto">
          <a:xfrm flipH="0" flipV="0">
            <a:off x="255664" y="557504"/>
            <a:ext cx="4669808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Ensure Consistent &amp; Reproducible Environments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7561284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876" y="832184"/>
            <a:ext cx="7648574" cy="1657350"/>
          </a:xfrm>
          <a:prstGeom prst="rect">
            <a:avLst/>
          </a:prstGeom>
        </p:spPr>
      </p:pic>
      <p:sp>
        <p:nvSpPr>
          <p:cNvPr id="366682693" name=""/>
          <p:cNvSpPr/>
          <p:nvPr/>
        </p:nvSpPr>
        <p:spPr bwMode="auto">
          <a:xfrm flipH="0" flipV="0">
            <a:off x="373611" y="2668790"/>
            <a:ext cx="3147767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Smooth Team Collaboration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7526759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4876" y="2943470"/>
            <a:ext cx="7467599" cy="1619249"/>
          </a:xfrm>
          <a:prstGeom prst="rect">
            <a:avLst/>
          </a:prstGeom>
        </p:spPr>
      </p:pic>
      <p:sp>
        <p:nvSpPr>
          <p:cNvPr id="591975803" name=""/>
          <p:cNvSpPr/>
          <p:nvPr/>
        </p:nvSpPr>
        <p:spPr bwMode="auto">
          <a:xfrm flipH="0" flipV="0">
            <a:off x="4089393" y="4790245"/>
            <a:ext cx="3770103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Reliable Automation &amp; Scalable Performance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7519840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668539" y="5092574"/>
            <a:ext cx="7639049" cy="1381124"/>
          </a:xfrm>
          <a:prstGeom prst="rect">
            <a:avLst/>
          </a:prstGeom>
        </p:spPr>
      </p:pic>
      <p:sp>
        <p:nvSpPr>
          <p:cNvPr id="209893376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C925B2-4B67-981D-41AE-064EBF44AEA4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83533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57425" y="1609724"/>
            <a:ext cx="7172325" cy="1104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1129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38374" y="1962149"/>
            <a:ext cx="7543800" cy="146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37819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15607" y="1476373"/>
            <a:ext cx="9663351" cy="372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80695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72392" y="1401535"/>
            <a:ext cx="7486650" cy="923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3694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89055" y="1006928"/>
            <a:ext cx="8636044" cy="444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9657575" name=""/>
          <p:cNvSpPr/>
          <p:nvPr/>
        </p:nvSpPr>
        <p:spPr bwMode="auto">
          <a:xfrm>
            <a:off x="3968979" y="532381"/>
            <a:ext cx="4254399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Task-Based Build Systems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sp>
        <p:nvSpPr>
          <p:cNvPr id="670856897" name=""/>
          <p:cNvSpPr/>
          <p:nvPr/>
        </p:nvSpPr>
        <p:spPr bwMode="auto">
          <a:xfrm>
            <a:off x="3399017" y="2131864"/>
            <a:ext cx="4621006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Understanding task-based build systems</a:t>
            </a:r>
            <a:endParaRPr/>
          </a:p>
        </p:txBody>
      </p:sp>
      <p:pic>
        <p:nvPicPr>
          <p:cNvPr id="9958696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04999" y="2705459"/>
            <a:ext cx="7439024" cy="2219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22309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75032" y="1614486"/>
            <a:ext cx="8959578" cy="4024312"/>
          </a:xfrm>
          <a:prstGeom prst="rect">
            <a:avLst/>
          </a:prstGeom>
        </p:spPr>
      </p:pic>
      <p:sp>
        <p:nvSpPr>
          <p:cNvPr id="1397958093" name=""/>
          <p:cNvSpPr/>
          <p:nvPr/>
        </p:nvSpPr>
        <p:spPr bwMode="auto">
          <a:xfrm>
            <a:off x="3966699" y="604090"/>
            <a:ext cx="426003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Dark side of task-based build systems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1794904" name=""/>
          <p:cNvSpPr/>
          <p:nvPr/>
        </p:nvSpPr>
        <p:spPr bwMode="auto">
          <a:xfrm>
            <a:off x="3614277" y="343767"/>
            <a:ext cx="4680884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Artifact-Based Build Systems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12067437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12196" y="1351641"/>
            <a:ext cx="7524749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19615" name=""/>
          <p:cNvSpPr/>
          <p:nvPr/>
        </p:nvSpPr>
        <p:spPr bwMode="auto">
          <a:xfrm>
            <a:off x="4760186" y="362628"/>
            <a:ext cx="2257036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Intro to Bazel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3962456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83750" y="3273676"/>
            <a:ext cx="7077074" cy="1619249"/>
          </a:xfrm>
          <a:prstGeom prst="rect">
            <a:avLst/>
          </a:prstGeom>
        </p:spPr>
      </p:pic>
      <p:sp>
        <p:nvSpPr>
          <p:cNvPr id="186394625" name=""/>
          <p:cNvSpPr/>
          <p:nvPr/>
        </p:nvSpPr>
        <p:spPr bwMode="auto">
          <a:xfrm>
            <a:off x="2257080" y="1379218"/>
            <a:ext cx="7862964" cy="15548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Bazel is an</a:t>
            </a:r>
            <a:r>
              <a:rPr sz="1800" b="1" i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open-sourc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 (Apache 2.0) build and test automation tool developed by Google.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It's designed to handle large, complex software projects with multiple languages and platforms, ensuring fast, reproducible, and correct builds.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94967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59454" y="1046805"/>
            <a:ext cx="7505699" cy="3105149"/>
          </a:xfrm>
          <a:prstGeom prst="rect">
            <a:avLst/>
          </a:prstGeom>
        </p:spPr>
      </p:pic>
      <p:pic>
        <p:nvPicPr>
          <p:cNvPr id="14722784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29207" y="4913390"/>
            <a:ext cx="7496174" cy="838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241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08564" y="1424034"/>
            <a:ext cx="7581899" cy="4638674"/>
          </a:xfrm>
          <a:prstGeom prst="rect">
            <a:avLst/>
          </a:prstGeom>
        </p:spPr>
      </p:pic>
      <p:sp>
        <p:nvSpPr>
          <p:cNvPr id="990072621" name=""/>
          <p:cNvSpPr/>
          <p:nvPr/>
        </p:nvSpPr>
        <p:spPr bwMode="auto">
          <a:xfrm flipH="0" flipV="0">
            <a:off x="1916361" y="338599"/>
            <a:ext cx="6331235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Artifact-Based Build Systems (e.g., Bazel) </a:t>
            </a:r>
            <a:endParaRPr sz="2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78869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54881" y="382892"/>
            <a:ext cx="6855220" cy="6575072"/>
          </a:xfrm>
          <a:prstGeom prst="rect">
            <a:avLst/>
          </a:prstGeom>
        </p:spPr>
      </p:pic>
      <p:sp>
        <p:nvSpPr>
          <p:cNvPr id="1877065689" name=""/>
          <p:cNvSpPr txBox="1"/>
          <p:nvPr/>
        </p:nvSpPr>
        <p:spPr bwMode="auto">
          <a:xfrm rot="0" flipH="0" flipV="0">
            <a:off x="4307947" y="130061"/>
            <a:ext cx="3281970" cy="6400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 spc="-23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Artifact-Based Build Systems</a:t>
            </a:r>
            <a:br>
              <a:rPr b="0" i="0" u="none" spc="-23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sp>
        <p:nvSpPr>
          <p:cNvPr id="1027069741" name=""/>
          <p:cNvSpPr/>
          <p:nvPr/>
        </p:nvSpPr>
        <p:spPr bwMode="auto">
          <a:xfrm flipH="0" flipV="0">
            <a:off x="325532" y="1737209"/>
            <a:ext cx="4844505" cy="31093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just"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An </a:t>
            </a: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artifact-based build system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fundamentally focuses on the outputs of build steps, rather than just the commands that produce them. </a:t>
            </a: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defRPr/>
            </a:pPr>
            <a:endParaRPr sz="2200"/>
          </a:p>
          <a:p>
            <a:pPr algn="just">
              <a:defRPr/>
            </a:pPr>
            <a:r>
              <a:rPr sz="16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core idea is that each build step takes a set of input artifacts and produces a set of output artifacts. </a:t>
            </a:r>
            <a:endParaRPr sz="1600" b="0" i="1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defRPr/>
            </a:pP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defRPr/>
            </a:pPr>
            <a:r>
              <a:rPr sz="1600" b="0" i="0" u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</a:rPr>
              <a:t>If the inputs haven't changed, the output artifacts are considered "up-to-date," and the step doesn't need to be re-executed.</a:t>
            </a:r>
            <a:endParaRPr sz="1600" b="0" i="0" u="none">
              <a:solidFill>
                <a:srgbClr val="C00000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defRPr/>
            </a:pP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This is key to efficient incremental builds.</a:t>
            </a: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830492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62162" y="396088"/>
            <a:ext cx="8067674" cy="4467224"/>
          </a:xfrm>
          <a:prstGeom prst="rect">
            <a:avLst/>
          </a:prstGeom>
        </p:spPr>
      </p:pic>
      <p:pic>
        <p:nvPicPr>
          <p:cNvPr id="3092119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62199" y="5215173"/>
            <a:ext cx="7467599" cy="1381124"/>
          </a:xfrm>
          <a:prstGeom prst="rect">
            <a:avLst/>
          </a:prstGeom>
        </p:spPr>
      </p:pic>
      <p:sp>
        <p:nvSpPr>
          <p:cNvPr id="1965384874" name=""/>
          <p:cNvSpPr/>
          <p:nvPr/>
        </p:nvSpPr>
        <p:spPr bwMode="auto">
          <a:xfrm rot="0" flipH="0" flipV="0">
            <a:off x="6472351" y="821764"/>
            <a:ext cx="3657483" cy="3894043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9570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28862" y="1301435"/>
            <a:ext cx="7534274" cy="2038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542449" name=""/>
          <p:cNvSpPr/>
          <p:nvPr/>
        </p:nvSpPr>
        <p:spPr bwMode="auto">
          <a:xfrm>
            <a:off x="4464316" y="475796"/>
            <a:ext cx="2980805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Distributed Builds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4835629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95524" y="1385887"/>
            <a:ext cx="7600950" cy="277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260607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87920" y="1744678"/>
            <a:ext cx="7572375" cy="247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39273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26224" y="169877"/>
            <a:ext cx="4050946" cy="2311796"/>
          </a:xfrm>
          <a:prstGeom prst="rect">
            <a:avLst/>
          </a:prstGeom>
        </p:spPr>
      </p:pic>
      <p:pic>
        <p:nvPicPr>
          <p:cNvPr id="11851494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199" y="2781299"/>
            <a:ext cx="5486400" cy="1733549"/>
          </a:xfrm>
          <a:prstGeom prst="rect">
            <a:avLst/>
          </a:prstGeom>
        </p:spPr>
      </p:pic>
      <p:pic>
        <p:nvPicPr>
          <p:cNvPr id="5822547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829175" y="4781549"/>
            <a:ext cx="7191374" cy="1609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34274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9124" y="633412"/>
            <a:ext cx="6696074" cy="1666874"/>
          </a:xfrm>
          <a:prstGeom prst="rect">
            <a:avLst/>
          </a:prstGeom>
        </p:spPr>
      </p:pic>
      <p:pic>
        <p:nvPicPr>
          <p:cNvPr id="3002908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507639" y="3586574"/>
            <a:ext cx="5465285" cy="3071399"/>
          </a:xfrm>
          <a:prstGeom prst="rect">
            <a:avLst/>
          </a:prstGeom>
        </p:spPr>
      </p:pic>
      <p:sp>
        <p:nvSpPr>
          <p:cNvPr id="210202121" name=""/>
          <p:cNvSpPr/>
          <p:nvPr/>
        </p:nvSpPr>
        <p:spPr bwMode="auto">
          <a:xfrm rot="0" flipH="0" flipV="0">
            <a:off x="792524" y="2754764"/>
            <a:ext cx="5972175" cy="34934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725603954" name=""/>
          <p:cNvSpPr/>
          <p:nvPr/>
        </p:nvSpPr>
        <p:spPr bwMode="auto">
          <a:xfrm>
            <a:off x="2106716" y="4135394"/>
            <a:ext cx="3197376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Distributed builds at Google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568320" name=""/>
          <p:cNvSpPr/>
          <p:nvPr/>
        </p:nvSpPr>
        <p:spPr bwMode="auto">
          <a:xfrm>
            <a:off x="3876464" y="535304"/>
            <a:ext cx="4210827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Dependency Management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19230149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14742" y="1290044"/>
            <a:ext cx="7534274" cy="3562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24539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23817" y="1435472"/>
            <a:ext cx="8533428" cy="3887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7524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81224" y="1352549"/>
            <a:ext cx="7419974" cy="3524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14292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9824" y="1704974"/>
            <a:ext cx="7258050" cy="200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670440" name=""/>
          <p:cNvSpPr/>
          <p:nvPr/>
        </p:nvSpPr>
        <p:spPr bwMode="auto">
          <a:xfrm>
            <a:off x="4787543" y="478154"/>
            <a:ext cx="2068062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Hermeticity</a:t>
            </a:r>
            <a:endParaRPr/>
          </a:p>
        </p:txBody>
      </p:sp>
      <p:pic>
        <p:nvPicPr>
          <p:cNvPr id="17384850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8181" y="1476561"/>
            <a:ext cx="7343775" cy="1152524"/>
          </a:xfrm>
          <a:prstGeom prst="rect">
            <a:avLst/>
          </a:prstGeom>
        </p:spPr>
      </p:pic>
      <p:pic>
        <p:nvPicPr>
          <p:cNvPr id="469942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630331" y="3276598"/>
            <a:ext cx="7286625" cy="1924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236958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11749" y="581022"/>
            <a:ext cx="8475297" cy="5524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2911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68970" y="93382"/>
            <a:ext cx="6723529" cy="6723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761593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57450" y="485774"/>
            <a:ext cx="7277099" cy="1990724"/>
          </a:xfrm>
          <a:prstGeom prst="rect">
            <a:avLst/>
          </a:prstGeom>
        </p:spPr>
      </p:pic>
      <p:pic>
        <p:nvPicPr>
          <p:cNvPr id="13447597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71749" y="3781424"/>
            <a:ext cx="7372350" cy="2247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48581" name=""/>
          <p:cNvSpPr txBox="1"/>
          <p:nvPr/>
        </p:nvSpPr>
        <p:spPr bwMode="auto">
          <a:xfrm rot="0" flipH="0" flipV="0">
            <a:off x="3830999" y="1386299"/>
            <a:ext cx="204430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/>
              <a:t>Concepts</a:t>
            </a:r>
            <a:endParaRPr b="1"/>
          </a:p>
        </p:txBody>
      </p:sp>
      <p:pic>
        <p:nvPicPr>
          <p:cNvPr id="19167061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24437" y="89058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0009734" name=""/>
          <p:cNvSpPr/>
          <p:nvPr/>
        </p:nvSpPr>
        <p:spPr bwMode="auto">
          <a:xfrm>
            <a:off x="2358226" y="1802129"/>
            <a:ext cx="7475546" cy="19206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Repositories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,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 </a:t>
            </a: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	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workspaces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,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 </a:t>
            </a: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		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packages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,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and </a:t>
            </a:r>
            <a:endParaRPr sz="2550" b="0" i="0" u="none" spc="-25">
              <a:solidFill>
                <a:srgbClr val="5F6368"/>
              </a:solidFill>
              <a:latin typeface="Roboto Slab"/>
              <a:ea typeface="Roboto Slab"/>
              <a:cs typeface="Roboto Slab"/>
            </a:endParaRPr>
          </a:p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			targets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759321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10006" y="1225922"/>
            <a:ext cx="7625456" cy="3919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85394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29" y="379571"/>
            <a:ext cx="6416323" cy="6416323"/>
          </a:xfrm>
          <a:prstGeom prst="rect">
            <a:avLst/>
          </a:prstGeom>
        </p:spPr>
      </p:pic>
      <p:pic>
        <p:nvPicPr>
          <p:cNvPr id="11503264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80044" y="317499"/>
            <a:ext cx="6027643" cy="6027643"/>
          </a:xfrm>
          <a:prstGeom prst="rect">
            <a:avLst/>
          </a:prstGeom>
        </p:spPr>
      </p:pic>
      <p:sp>
        <p:nvSpPr>
          <p:cNvPr id="1593510666" name=""/>
          <p:cNvSpPr/>
          <p:nvPr/>
        </p:nvSpPr>
        <p:spPr bwMode="auto">
          <a:xfrm rot="0" flipH="0" flipV="0">
            <a:off x="7182058" y="345514"/>
            <a:ext cx="457573" cy="56029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9892352" name=""/>
          <p:cNvSpPr/>
          <p:nvPr/>
        </p:nvSpPr>
        <p:spPr bwMode="auto">
          <a:xfrm rot="0" flipH="0" flipV="0">
            <a:off x="5071617" y="532279"/>
            <a:ext cx="915147" cy="84044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3195310" name=""/>
          <p:cNvSpPr/>
          <p:nvPr/>
        </p:nvSpPr>
        <p:spPr bwMode="auto">
          <a:xfrm>
            <a:off x="559637" y="1400673"/>
            <a:ext cx="4830135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Repository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the top-level container for source code and build definitions. </a:t>
            </a:r>
            <a:endParaRPr/>
          </a:p>
        </p:txBody>
      </p:sp>
      <p:sp>
        <p:nvSpPr>
          <p:cNvPr id="1442300663" name=""/>
          <p:cNvSpPr/>
          <p:nvPr/>
        </p:nvSpPr>
        <p:spPr bwMode="auto">
          <a:xfrm>
            <a:off x="7182058" y="1263333"/>
            <a:ext cx="3971035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Workspace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the environment where Bazel executes builds.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522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74736" y="952498"/>
            <a:ext cx="8497962" cy="4626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37380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340" y="377824"/>
            <a:ext cx="6441349" cy="6441349"/>
          </a:xfrm>
          <a:prstGeom prst="rect">
            <a:avLst/>
          </a:prstGeom>
        </p:spPr>
      </p:pic>
      <p:pic>
        <p:nvPicPr>
          <p:cNvPr id="16672439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57573" y="472036"/>
            <a:ext cx="6060514" cy="6060514"/>
          </a:xfrm>
          <a:prstGeom prst="rect">
            <a:avLst/>
          </a:prstGeom>
        </p:spPr>
      </p:pic>
      <p:sp>
        <p:nvSpPr>
          <p:cNvPr id="1151019649" name=""/>
          <p:cNvSpPr/>
          <p:nvPr/>
        </p:nvSpPr>
        <p:spPr bwMode="auto">
          <a:xfrm>
            <a:off x="-12280" y="1448237"/>
            <a:ext cx="5960303" cy="280677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Package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a directory within a Bazel workspace that contains a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BUILD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file (or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BUILD.bazel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/>
          </a:p>
        </p:txBody>
      </p:sp>
      <p:sp>
        <p:nvSpPr>
          <p:cNvPr id="735037666" name=""/>
          <p:cNvSpPr/>
          <p:nvPr/>
        </p:nvSpPr>
        <p:spPr bwMode="auto">
          <a:xfrm>
            <a:off x="6842134" y="1245794"/>
            <a:ext cx="4671326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Target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the smallest unit that Bazel can build. It's an instance of a </a:t>
            </a: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rule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325380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28674" y="2181224"/>
            <a:ext cx="5591174" cy="1438274"/>
          </a:xfrm>
          <a:prstGeom prst="rect">
            <a:avLst/>
          </a:prstGeom>
        </p:spPr>
      </p:pic>
      <p:pic>
        <p:nvPicPr>
          <p:cNvPr id="20881534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00675" y="4381499"/>
            <a:ext cx="6238874" cy="85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5358205" name=""/>
          <p:cNvSpPr/>
          <p:nvPr/>
        </p:nvSpPr>
        <p:spPr bwMode="auto">
          <a:xfrm flipH="0" flipV="0">
            <a:off x="4592063" y="641984"/>
            <a:ext cx="3489246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Bazel’s Structural Hierarchy </a:t>
            </a:r>
            <a:endParaRPr sz="2600"/>
          </a:p>
        </p:txBody>
      </p:sp>
      <p:pic>
        <p:nvPicPr>
          <p:cNvPr id="19110406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19199" y="1285875"/>
            <a:ext cx="5962649" cy="1390649"/>
          </a:xfrm>
          <a:prstGeom prst="rect">
            <a:avLst/>
          </a:prstGeom>
        </p:spPr>
      </p:pic>
      <p:pic>
        <p:nvPicPr>
          <p:cNvPr id="5710988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191624" y="1692861"/>
            <a:ext cx="2072081" cy="3472275"/>
          </a:xfrm>
          <a:prstGeom prst="rect">
            <a:avLst/>
          </a:prstGeom>
        </p:spPr>
      </p:pic>
      <p:pic>
        <p:nvPicPr>
          <p:cNvPr id="18655740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81099" y="2914649"/>
            <a:ext cx="7248524" cy="1409699"/>
          </a:xfrm>
          <a:prstGeom prst="rect">
            <a:avLst/>
          </a:prstGeom>
        </p:spPr>
      </p:pic>
      <p:pic>
        <p:nvPicPr>
          <p:cNvPr id="154923032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57300" y="4657725"/>
            <a:ext cx="7172325" cy="111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354541" name=""/>
          <p:cNvSpPr/>
          <p:nvPr/>
        </p:nvSpPr>
        <p:spPr bwMode="auto">
          <a:xfrm>
            <a:off x="5479931" y="287654"/>
            <a:ext cx="1232495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Labels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592342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808938"/>
            <a:ext cx="6294926" cy="3600731"/>
          </a:xfrm>
          <a:prstGeom prst="rect">
            <a:avLst/>
          </a:prstGeom>
        </p:spPr>
      </p:pic>
      <p:pic>
        <p:nvPicPr>
          <p:cNvPr id="7692972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64043" y="3585882"/>
            <a:ext cx="7000875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02077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4543" y="794122"/>
            <a:ext cx="4257675" cy="1743075"/>
          </a:xfrm>
          <a:prstGeom prst="rect">
            <a:avLst/>
          </a:prstGeom>
        </p:spPr>
      </p:pic>
      <p:pic>
        <p:nvPicPr>
          <p:cNvPr id="14297472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4543" y="3064808"/>
            <a:ext cx="5333999" cy="761999"/>
          </a:xfrm>
          <a:prstGeom prst="rect">
            <a:avLst/>
          </a:prstGeom>
        </p:spPr>
      </p:pic>
      <p:pic>
        <p:nvPicPr>
          <p:cNvPr id="66704953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325658" y="382867"/>
            <a:ext cx="3791323" cy="3791323"/>
          </a:xfrm>
          <a:prstGeom prst="rect">
            <a:avLst/>
          </a:prstGeom>
        </p:spPr>
      </p:pic>
      <p:cxnSp>
        <p:nvCxnSpPr>
          <p:cNvPr id="1714492721" name=""/>
          <p:cNvCxnSpPr/>
          <p:nvPr/>
        </p:nvCxnSpPr>
        <p:spPr bwMode="auto">
          <a:xfrm flipH="0" flipV="1">
            <a:off x="8246617" y="2418602"/>
            <a:ext cx="952499" cy="0"/>
          </a:xfrm>
          <a:prstGeom prst="line">
            <a:avLst/>
          </a:prstGeom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013610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532218" y="4603749"/>
            <a:ext cx="7686675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180511" name=""/>
          <p:cNvSpPr/>
          <p:nvPr/>
        </p:nvSpPr>
        <p:spPr bwMode="auto">
          <a:xfrm>
            <a:off x="4965332" y="478154"/>
            <a:ext cx="1937844" cy="7547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BUILD files</a:t>
            </a:r>
            <a:b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</a:br>
            <a:endParaRPr/>
          </a:p>
        </p:txBody>
      </p:sp>
      <p:pic>
        <p:nvPicPr>
          <p:cNvPr id="16522396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64273" y="1344952"/>
            <a:ext cx="6704714" cy="3198814"/>
          </a:xfrm>
          <a:prstGeom prst="rect">
            <a:avLst/>
          </a:prstGeom>
        </p:spPr>
      </p:pic>
      <p:sp>
        <p:nvSpPr>
          <p:cNvPr id="545030270" name=""/>
          <p:cNvSpPr/>
          <p:nvPr/>
        </p:nvSpPr>
        <p:spPr bwMode="auto">
          <a:xfrm rot="0" flipH="0" flipV="0">
            <a:off x="337132" y="3109632"/>
            <a:ext cx="6368676" cy="868455"/>
          </a:xfrm>
          <a:prstGeom prst="rect">
            <a:avLst/>
          </a:prstGeom>
          <a:solidFill>
            <a:schemeClr val="accent1">
              <a:lumMod val="20000"/>
              <a:lumOff val="80000"/>
              <a:alpha val="33999"/>
            </a:schemeClr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05300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11976" y="1541055"/>
            <a:ext cx="5364445" cy="3576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80158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62199" y="1495424"/>
            <a:ext cx="7153274" cy="1933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90974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5750" y="219074"/>
            <a:ext cx="4324349" cy="3038473"/>
          </a:xfrm>
          <a:prstGeom prst="rect">
            <a:avLst/>
          </a:prstGeom>
        </p:spPr>
      </p:pic>
      <p:pic>
        <p:nvPicPr>
          <p:cNvPr id="4643436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19849" y="3619499"/>
            <a:ext cx="3552824" cy="2295524"/>
          </a:xfrm>
          <a:prstGeom prst="rect">
            <a:avLst/>
          </a:prstGeom>
        </p:spPr>
      </p:pic>
      <p:sp>
        <p:nvSpPr>
          <p:cNvPr id="971756439" name=""/>
          <p:cNvSpPr/>
          <p:nvPr/>
        </p:nvSpPr>
        <p:spPr bwMode="auto">
          <a:xfrm>
            <a:off x="5686425" y="6215563"/>
            <a:ext cx="5168787" cy="280677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cc_binary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rule creates a binary target that depends on the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hello_cc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library.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129980" name=""/>
          <p:cNvSpPr/>
          <p:nvPr/>
        </p:nvSpPr>
        <p:spPr bwMode="auto">
          <a:xfrm>
            <a:off x="4821360" y="386714"/>
            <a:ext cx="2549637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Loading an extension</a:t>
            </a:r>
            <a:endParaRPr/>
          </a:p>
        </p:txBody>
      </p:sp>
      <p:pic>
        <p:nvPicPr>
          <p:cNvPr id="15635948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5419" y="894228"/>
            <a:ext cx="7086600" cy="1190624"/>
          </a:xfrm>
          <a:prstGeom prst="rect">
            <a:avLst/>
          </a:prstGeom>
        </p:spPr>
      </p:pic>
      <p:pic>
        <p:nvPicPr>
          <p:cNvPr id="2458955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09197" y="2784661"/>
            <a:ext cx="5219993" cy="3479995"/>
          </a:xfrm>
          <a:prstGeom prst="rect">
            <a:avLst/>
          </a:prstGeom>
        </p:spPr>
      </p:pic>
      <p:pic>
        <p:nvPicPr>
          <p:cNvPr id="4916073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8140711" y="1410073"/>
            <a:ext cx="3399603" cy="5099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97960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28014" y="37352"/>
            <a:ext cx="7591424" cy="1009649"/>
          </a:xfrm>
          <a:prstGeom prst="rect">
            <a:avLst/>
          </a:prstGeom>
        </p:spPr>
      </p:pic>
      <p:pic>
        <p:nvPicPr>
          <p:cNvPr id="13261754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2132" y="2063749"/>
            <a:ext cx="5419724" cy="1943100"/>
          </a:xfrm>
          <a:prstGeom prst="rect">
            <a:avLst/>
          </a:prstGeom>
        </p:spPr>
      </p:pic>
      <p:pic>
        <p:nvPicPr>
          <p:cNvPr id="19449570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90440" y="729268"/>
            <a:ext cx="4893856" cy="6195219"/>
          </a:xfrm>
          <a:prstGeom prst="rect">
            <a:avLst/>
          </a:prstGeom>
        </p:spPr>
      </p:pic>
      <p:cxnSp>
        <p:nvCxnSpPr>
          <p:cNvPr id="1802239745" name=""/>
          <p:cNvCxnSpPr/>
          <p:nvPr/>
        </p:nvCxnSpPr>
        <p:spPr bwMode="auto">
          <a:xfrm flipH="0" flipV="0">
            <a:off x="7985147" y="2689411"/>
            <a:ext cx="2054411" cy="1344705"/>
          </a:xfrm>
          <a:prstGeom prst="curvedConnector3">
            <a:avLst>
              <a:gd name="adj1" fmla="val 50000"/>
            </a:avLst>
          </a:prstGeom>
          <a:ln w="12699" cap="flat" cmpd="sng" algn="ctr">
            <a:solidFill>
              <a:srgbClr val="FF0000"/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242206" name=""/>
          <p:cNvCxnSpPr/>
          <p:nvPr/>
        </p:nvCxnSpPr>
        <p:spPr bwMode="auto">
          <a:xfrm flipH="0" flipV="0">
            <a:off x="7863749" y="1344705"/>
            <a:ext cx="709704" cy="2708088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0070C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70313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60821" y="476248"/>
            <a:ext cx="8017296" cy="5504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780342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305735" y="504264"/>
            <a:ext cx="4810145" cy="5660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08730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17426" y="737720"/>
            <a:ext cx="5295735" cy="5212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697904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53565" y="504264"/>
            <a:ext cx="6229350" cy="952499"/>
          </a:xfrm>
          <a:prstGeom prst="rect">
            <a:avLst/>
          </a:prstGeom>
        </p:spPr>
      </p:pic>
      <p:pic>
        <p:nvPicPr>
          <p:cNvPr id="20169145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53601" y="1792941"/>
            <a:ext cx="5629275" cy="4724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48213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14456" y="1335367"/>
            <a:ext cx="7821587" cy="3623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167654" name=""/>
          <p:cNvSpPr/>
          <p:nvPr/>
        </p:nvSpPr>
        <p:spPr bwMode="auto">
          <a:xfrm>
            <a:off x="4668666" y="2529839"/>
            <a:ext cx="234067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Types of build rules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38657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67024" y="2505074"/>
            <a:ext cx="7258050" cy="107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01758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2699" y="1038224"/>
            <a:ext cx="7439024" cy="1971675"/>
          </a:xfrm>
          <a:prstGeom prst="rect">
            <a:avLst/>
          </a:prstGeom>
        </p:spPr>
      </p:pic>
      <p:pic>
        <p:nvPicPr>
          <p:cNvPr id="297295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62249" y="3133724"/>
            <a:ext cx="6848474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93700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05049" y="609599"/>
            <a:ext cx="6667499" cy="1476374"/>
          </a:xfrm>
          <a:prstGeom prst="rect">
            <a:avLst/>
          </a:prstGeom>
        </p:spPr>
      </p:pic>
      <p:pic>
        <p:nvPicPr>
          <p:cNvPr id="13495750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14599" y="2219324"/>
            <a:ext cx="6924674" cy="1962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26582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43175" y="514350"/>
            <a:ext cx="6753224" cy="1143000"/>
          </a:xfrm>
          <a:prstGeom prst="rect">
            <a:avLst/>
          </a:prstGeom>
        </p:spPr>
      </p:pic>
      <p:pic>
        <p:nvPicPr>
          <p:cNvPr id="16631181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52737" y="1790699"/>
            <a:ext cx="3067049" cy="309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81927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28900" y="1990724"/>
            <a:ext cx="6934199" cy="162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173017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02992" y="530677"/>
            <a:ext cx="8070323" cy="526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7915651" name=""/>
          <p:cNvSpPr txBox="1"/>
          <p:nvPr/>
        </p:nvSpPr>
        <p:spPr bwMode="auto">
          <a:xfrm rot="0" flipH="0" flipV="0">
            <a:off x="4287874" y="380999"/>
            <a:ext cx="62464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/>
              <a:t>How to </a:t>
            </a:r>
            <a:r>
              <a:rPr b="1"/>
              <a:t>create rules</a:t>
            </a:r>
            <a:endParaRPr b="1"/>
          </a:p>
        </p:txBody>
      </p:sp>
      <p:sp>
        <p:nvSpPr>
          <p:cNvPr id="988373318" name=""/>
          <p:cNvSpPr/>
          <p:nvPr/>
        </p:nvSpPr>
        <p:spPr bwMode="auto">
          <a:xfrm flipH="0" flipV="0">
            <a:off x="842999" y="1787242"/>
            <a:ext cx="10017844" cy="1878937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We willl learn:</a:t>
            </a:r>
            <a:endParaRPr sz="2800"/>
          </a:p>
          <a:p>
            <a:pPr>
              <a:defRPr/>
            </a:pPr>
            <a:endParaRPr sz="2800"/>
          </a:p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how to write simple Starlark rules,</a:t>
            </a:r>
            <a:endParaRPr sz="2800"/>
          </a:p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how to use them in </a:t>
            </a:r>
            <a:r>
              <a:rPr sz="1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BUILD</a:t>
            </a: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files, and</a:t>
            </a:r>
            <a:endParaRPr sz="2800"/>
          </a:p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how to </a:t>
            </a:r>
            <a:r>
              <a:rPr sz="1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bazel build</a:t>
            </a: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/ </a:t>
            </a:r>
            <a:r>
              <a:rPr sz="18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bazel run</a:t>
            </a:r>
            <a:r>
              <a:rPr sz="2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them with a complete, working example.</a:t>
            </a:r>
            <a:endParaRPr sz="2800"/>
          </a:p>
        </p:txBody>
      </p:sp>
      <p:sp>
        <p:nvSpPr>
          <p:cNvPr id="200297283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125EEC4-CC86-37FC-19F0-FF9F90B3ED98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995116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9373" y="190498"/>
            <a:ext cx="3648344" cy="3504826"/>
          </a:xfrm>
          <a:prstGeom prst="rect">
            <a:avLst/>
          </a:prstGeom>
        </p:spPr>
      </p:pic>
      <p:sp>
        <p:nvSpPr>
          <p:cNvPr id="582705383" name=""/>
          <p:cNvSpPr/>
          <p:nvPr/>
        </p:nvSpPr>
        <p:spPr bwMode="auto">
          <a:xfrm>
            <a:off x="5502975" y="107270"/>
            <a:ext cx="6215248" cy="3774181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4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Write your first custom rules (Starlark)</a:t>
            </a:r>
            <a:endParaRPr/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Create </a:t>
            </a:r>
            <a:r>
              <a:rPr sz="1400" b="1" i="0" u="none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tools/my_rules.bzl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and add </a:t>
            </a: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three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rules to learn the basics: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hello_file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writes a new file from a string attribute (+ a template).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concat_files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concatenates multiple input files using </a:t>
            </a:r>
            <a:r>
              <a:rPr sz="14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actions.run_shell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400"/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py_transform</a:t>
            </a: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runs a Python tool to transform an input file to an output (shows runfiles + tools).</a:t>
            </a:r>
            <a:endParaRPr/>
          </a:p>
        </p:txBody>
      </p:sp>
      <p:sp>
        <p:nvSpPr>
          <p:cNvPr id="298447040" name=""/>
          <p:cNvSpPr/>
          <p:nvPr/>
        </p:nvSpPr>
        <p:spPr bwMode="auto">
          <a:xfrm flipH="0" flipV="0">
            <a:off x="4994635" y="4009774"/>
            <a:ext cx="6190772" cy="272613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Concepts you just used:</a:t>
            </a:r>
            <a:endParaRPr sz="2200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rule()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with </a:t>
            </a: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attrs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		→ define inputs (strings, labels, lists)</a:t>
            </a:r>
            <a:endParaRPr sz="2200"/>
          </a:p>
          <a:p>
            <a:pPr>
              <a:defRPr/>
            </a:pPr>
            <a:endParaRPr sz="2200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ctx.actions.write()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 → create a file from literal content</a:t>
            </a: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ctx.actions.run_shell()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→ invoke inline shell to process files</a:t>
            </a:r>
            <a:endParaRPr sz="16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200"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ctx.actions.run()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with </a:t>
            </a: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executable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/</a:t>
            </a: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tools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→ run a tool (Python script here)</a:t>
            </a:r>
            <a:endParaRPr sz="2200"/>
          </a:p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Return </a:t>
            </a:r>
            <a:r>
              <a:rPr sz="1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DefaultInfo</a:t>
            </a: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with produced outputs so Bazel knows what to build</a:t>
            </a:r>
            <a:endParaRPr sz="2200"/>
          </a:p>
        </p:txBody>
      </p:sp>
      <p:sp>
        <p:nvSpPr>
          <p:cNvPr id="467117843" name=""/>
          <p:cNvSpPr/>
          <p:nvPr/>
        </p:nvSpPr>
        <p:spPr bwMode="auto">
          <a:xfrm rot="0" flipH="0" flipV="0">
            <a:off x="1813470" y="5015253"/>
            <a:ext cx="2369798" cy="570279"/>
          </a:xfrm>
          <a:prstGeom prst="borderCallout2">
            <a:avLst>
              <a:gd name="adj1" fmla="val 39574"/>
              <a:gd name="adj2" fmla="val 0"/>
              <a:gd name="adj3" fmla="val 18750"/>
              <a:gd name="adj4" fmla="val -16667"/>
              <a:gd name="adj5" fmla="val -295666"/>
              <a:gd name="adj6" fmla="val -15539"/>
            </a:avLst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8339619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01D8C3A-920A-BBF9-FD6D-E0238020DB50}" type="slidenum">
              <a:rPr lang="en-US"/>
              <a:t/>
            </a:fld>
            <a:endParaRPr/>
          </a:p>
        </p:txBody>
      </p:sp>
      <p:sp>
        <p:nvSpPr>
          <p:cNvPr id="472352349" name=""/>
          <p:cNvSpPr txBox="1"/>
          <p:nvPr/>
        </p:nvSpPr>
        <p:spPr bwMode="auto">
          <a:xfrm rot="0" flipH="0" flipV="0">
            <a:off x="1903546" y="5117333"/>
            <a:ext cx="2279723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Review my_rules.bzl</a:t>
            </a:r>
            <a:endParaRPr/>
          </a:p>
        </p:txBody>
      </p:sp>
      <p:sp>
        <p:nvSpPr>
          <p:cNvPr id="1564180636" name=""/>
          <p:cNvSpPr/>
          <p:nvPr/>
        </p:nvSpPr>
        <p:spPr bwMode="auto">
          <a:xfrm rot="0" flipH="0" flipV="0">
            <a:off x="4301067" y="5187888"/>
            <a:ext cx="610339" cy="18495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5104660" name=""/>
          <p:cNvSpPr txBox="1"/>
          <p:nvPr/>
        </p:nvSpPr>
        <p:spPr bwMode="auto">
          <a:xfrm rot="0" flipH="0" flipV="0">
            <a:off x="2414560" y="365760"/>
            <a:ext cx="7699379" cy="54562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See what targets exist: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C00000"/>
                </a:solidFill>
                <a:latin typeface="Caladea"/>
                <a:ea typeface="Caladea"/>
                <a:cs typeface="Caladea"/>
              </a:rPr>
              <a:t>bazel query //...</a:t>
            </a:r>
            <a:endParaRPr sz="1600">
              <a:solidFill>
                <a:srgbClr val="C00000"/>
              </a:solidFill>
              <a:latin typeface="Caladea"/>
              <a:cs typeface="Caladea"/>
            </a:endParaRPr>
          </a:p>
          <a:p>
            <a:pPr algn="l">
              <a:defRPr/>
            </a:pP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1) Build the 'hello_file' rule output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C00000"/>
                </a:solidFill>
                <a:latin typeface="Caladea"/>
                <a:ea typeface="Caladea"/>
                <a:cs typeface="Caladea"/>
              </a:rPr>
              <a:t>bazel build //examples:hello_out</a:t>
            </a:r>
            <a:endParaRPr sz="1600">
              <a:solidFill>
                <a:srgbClr val="C00000"/>
              </a:solidFill>
              <a:latin typeface="Caladea"/>
              <a:cs typeface="Caladea"/>
            </a:endParaRPr>
          </a:p>
          <a:p>
            <a:pPr algn="l">
              <a:defRPr/>
            </a:pP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Inspect the generated file: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C00000"/>
                </a:solidFill>
                <a:latin typeface="Caladea"/>
                <a:ea typeface="Caladea"/>
                <a:cs typeface="Caladea"/>
              </a:rPr>
              <a:t>cat bazel-bin/examples/hello_out.txt</a:t>
            </a:r>
            <a:endParaRPr sz="1600">
              <a:solidFill>
                <a:srgbClr val="C00000"/>
              </a:solidFill>
              <a:latin typeface="Caladea"/>
              <a:cs typeface="Caladea"/>
            </a:endParaRPr>
          </a:p>
          <a:p>
            <a:pPr algn="l">
              <a:defRPr/>
            </a:pP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2) Build the concatenation output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C00000"/>
                </a:solidFill>
                <a:latin typeface="Caladea"/>
                <a:ea typeface="Caladea"/>
                <a:cs typeface="Caladea"/>
              </a:rPr>
              <a:t>bazel build //examples:joined</a:t>
            </a:r>
            <a:endParaRPr sz="1600">
              <a:solidFill>
                <a:srgbClr val="C00000"/>
              </a:solidFill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00B050"/>
                </a:solidFill>
                <a:latin typeface="Caladea"/>
                <a:ea typeface="Caladea"/>
                <a:cs typeface="Caladea"/>
              </a:rPr>
              <a:t>cat bazel-bin/examples/joined.txt</a:t>
            </a:r>
            <a:endParaRPr sz="1600">
              <a:solidFill>
                <a:srgbClr val="00B050"/>
              </a:solidFill>
              <a:latin typeface="Caladea"/>
              <a:cs typeface="Caladea"/>
            </a:endParaRPr>
          </a:p>
          <a:p>
            <a:pPr algn="l">
              <a:defRPr/>
            </a:pP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3) Build the Python-transform output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C00000"/>
                </a:solidFill>
                <a:latin typeface="Caladea"/>
                <a:ea typeface="Caladea"/>
                <a:cs typeface="Caladea"/>
              </a:rPr>
              <a:t>bazel build //examples:upper_a</a:t>
            </a:r>
            <a:endParaRPr sz="1600">
              <a:solidFill>
                <a:srgbClr val="C00000"/>
              </a:solidFill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00B050"/>
                </a:solidFill>
                <a:latin typeface="Caladea"/>
                <a:ea typeface="Caladea"/>
                <a:cs typeface="Caladea"/>
              </a:rPr>
              <a:t>cat bazel-bin/examples/upper_a.txt</a:t>
            </a:r>
            <a:endParaRPr sz="1600">
              <a:solidFill>
                <a:srgbClr val="00B050"/>
              </a:solidFill>
              <a:latin typeface="Caladea"/>
              <a:cs typeface="Caladea"/>
            </a:endParaRPr>
          </a:p>
          <a:p>
            <a:pPr algn="l">
              <a:defRPr/>
            </a:pP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4) Run the demo binary to print all three artifacts: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bazel run //examples/app:main  --  show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latin typeface="Caladea"/>
                <a:ea typeface="Caladea"/>
                <a:cs typeface="Caladea"/>
              </a:rPr>
              <a:t># 5) Run the test</a:t>
            </a:r>
            <a:endParaRPr sz="1600">
              <a:latin typeface="Caladea"/>
              <a:cs typeface="Caladea"/>
            </a:endParaRPr>
          </a:p>
          <a:p>
            <a:pPr algn="l">
              <a:defRPr/>
            </a:pPr>
            <a:r>
              <a:rPr sz="1600">
                <a:solidFill>
                  <a:srgbClr val="C00000"/>
                </a:solidFill>
                <a:latin typeface="Caladea"/>
                <a:ea typeface="Caladea"/>
                <a:cs typeface="Caladea"/>
              </a:rPr>
              <a:t>bazel test //examples:joined_has_alpha_test</a:t>
            </a:r>
            <a:endParaRPr sz="1600">
              <a:solidFill>
                <a:srgbClr val="C00000"/>
              </a:solidFill>
              <a:latin typeface="Caladea"/>
              <a:cs typeface="Calad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366005" name=""/>
          <p:cNvSpPr txBox="1"/>
          <p:nvPr/>
        </p:nvSpPr>
        <p:spPr bwMode="auto">
          <a:xfrm rot="0" flipH="0" flipV="0">
            <a:off x="3696674" y="885825"/>
            <a:ext cx="408985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bazel queries, aquery, cquery</a:t>
            </a:r>
            <a:endParaRPr/>
          </a:p>
        </p:txBody>
      </p:sp>
      <p:sp>
        <p:nvSpPr>
          <p:cNvPr id="1683866326" name=""/>
          <p:cNvSpPr txBox="1"/>
          <p:nvPr/>
        </p:nvSpPr>
        <p:spPr bwMode="auto">
          <a:xfrm rot="0" flipH="0" flipV="0">
            <a:off x="3458549" y="2143125"/>
            <a:ext cx="2649780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Refer:-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vscode - bazel_query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bazel_queries_readme</a:t>
            </a:r>
            <a:endParaRPr/>
          </a:p>
        </p:txBody>
      </p:sp>
      <p:pic>
        <p:nvPicPr>
          <p:cNvPr id="2295542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72720" y="1746249"/>
            <a:ext cx="1552574" cy="2438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829555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5587" y="597646"/>
            <a:ext cx="4524374" cy="1714500"/>
          </a:xfrm>
          <a:prstGeom prst="rect">
            <a:avLst/>
          </a:prstGeom>
        </p:spPr>
      </p:pic>
      <p:pic>
        <p:nvPicPr>
          <p:cNvPr id="18414146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70660" y="2782793"/>
            <a:ext cx="6296024" cy="3257550"/>
          </a:xfrm>
          <a:prstGeom prst="rect">
            <a:avLst/>
          </a:prstGeom>
        </p:spPr>
      </p:pic>
      <p:sp>
        <p:nvSpPr>
          <p:cNvPr id="1134493790" name=""/>
          <p:cNvSpPr/>
          <p:nvPr/>
        </p:nvSpPr>
        <p:spPr bwMode="auto">
          <a:xfrm>
            <a:off x="6795984" y="2254324"/>
            <a:ext cx="2578479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Visualize Dependencies of //app:main</a:t>
            </a:r>
            <a:endParaRPr/>
          </a:p>
        </p:txBody>
      </p:sp>
      <p:pic>
        <p:nvPicPr>
          <p:cNvPr id="917568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43161" y="3192368"/>
            <a:ext cx="1552574" cy="2438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010406" name=""/>
          <p:cNvSpPr/>
          <p:nvPr/>
        </p:nvSpPr>
        <p:spPr bwMode="auto">
          <a:xfrm flipH="0" flipV="0">
            <a:off x="2719537" y="508074"/>
            <a:ext cx="623750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Reverse Dependencies - Who Depends on //lib:math?</a:t>
            </a:r>
            <a:endParaRPr sz="2400"/>
          </a:p>
        </p:txBody>
      </p:sp>
      <p:pic>
        <p:nvPicPr>
          <p:cNvPr id="3279296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34190" y="1092573"/>
            <a:ext cx="9052535" cy="1708896"/>
          </a:xfrm>
          <a:prstGeom prst="rect">
            <a:avLst/>
          </a:prstGeom>
        </p:spPr>
      </p:pic>
      <p:sp>
        <p:nvSpPr>
          <p:cNvPr id="1507574017" name=""/>
          <p:cNvSpPr/>
          <p:nvPr/>
        </p:nvSpPr>
        <p:spPr bwMode="auto">
          <a:xfrm flipH="0" flipV="0">
            <a:off x="3132727" y="3062880"/>
            <a:ext cx="4780953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Complete Workspace Overview</a:t>
            </a:r>
            <a:endParaRPr sz="2400"/>
          </a:p>
        </p:txBody>
      </p:sp>
      <p:pic>
        <p:nvPicPr>
          <p:cNvPr id="17027048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61029" y="3595220"/>
            <a:ext cx="6476999" cy="2714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3168527" name=""/>
          <p:cNvSpPr/>
          <p:nvPr/>
        </p:nvSpPr>
        <p:spPr bwMode="auto">
          <a:xfrm flipH="0" flipV="0">
            <a:off x="4370359" y="321309"/>
            <a:ext cx="3812330" cy="3356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Advanced Graph Customization</a:t>
            </a:r>
            <a:endParaRPr sz="2200"/>
          </a:p>
        </p:txBody>
      </p:sp>
      <p:pic>
        <p:nvPicPr>
          <p:cNvPr id="563321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68382" y="1017867"/>
            <a:ext cx="4324349" cy="456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185536" name=""/>
          <p:cNvSpPr/>
          <p:nvPr/>
        </p:nvSpPr>
        <p:spPr bwMode="auto">
          <a:xfrm flipH="0" flipV="0">
            <a:off x="4704023" y="433368"/>
            <a:ext cx="2694974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Compare Two Targets</a:t>
            </a:r>
            <a:endParaRPr sz="2400" b="1"/>
          </a:p>
        </p:txBody>
      </p:sp>
      <p:pic>
        <p:nvPicPr>
          <p:cNvPr id="12022627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32205" y="896470"/>
            <a:ext cx="6048374" cy="1219199"/>
          </a:xfrm>
          <a:prstGeom prst="rect">
            <a:avLst/>
          </a:prstGeom>
        </p:spPr>
      </p:pic>
      <p:pic>
        <p:nvPicPr>
          <p:cNvPr id="6525558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46405" y="2941543"/>
            <a:ext cx="7419974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054199" name=""/>
          <p:cNvSpPr txBox="1"/>
          <p:nvPr/>
        </p:nvSpPr>
        <p:spPr bwMode="auto">
          <a:xfrm rot="0" flipH="0" flipV="0">
            <a:off x="1955102" y="503548"/>
            <a:ext cx="8662936" cy="5303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Why “configured queries” exist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 b="1"/>
              <a:t>Bazel actually operates in two worlds:</a:t>
            </a:r>
            <a:endParaRPr b="1"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 b="1"/>
              <a:t>Target grap</a:t>
            </a:r>
            <a:r>
              <a:rPr/>
              <a:t>h — what you write in your BUILD files (logical structure).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 b="1"/>
              <a:t>Configured target graph</a:t>
            </a:r>
            <a:r>
              <a:rPr/>
              <a:t> — what Bazel builds after applying all configurations (platforms, flags, toolchains, etc.).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Most of the time, bazel query works on the target graph — the abstract dependencies before Bazel applies any configuration logic.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But when you run a build, Bazel works on the configured targets — for eg: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The same library might be built twice: once for x86, once for ARM.</a:t>
            </a:r>
            <a:endParaRPr/>
          </a:p>
          <a:p>
            <a:pPr algn="l">
              <a:defRPr/>
            </a:pPr>
            <a:r>
              <a:rPr/>
              <a:t>A select() may choose different deps under different build flags.</a:t>
            </a:r>
            <a:endParaRPr/>
          </a:p>
          <a:p>
            <a:pPr algn="l">
              <a:defRPr/>
            </a:pPr>
            <a:r>
              <a:rPr/>
              <a:t>Toolchain transitions might result in separate configurations.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That’s where configured queries come in. - post configuration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943602" name=""/>
          <p:cNvSpPr/>
          <p:nvPr/>
        </p:nvSpPr>
        <p:spPr bwMode="auto">
          <a:xfrm>
            <a:off x="4900932" y="3234690"/>
            <a:ext cx="2390494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Dependencies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26037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31570" y="1279071"/>
            <a:ext cx="7515225" cy="981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7703247" name=""/>
          <p:cNvSpPr/>
          <p:nvPr/>
        </p:nvSpPr>
        <p:spPr bwMode="auto">
          <a:xfrm flipH="0" flipV="0">
            <a:off x="3640499" y="451484"/>
            <a:ext cx="4422839" cy="3965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0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Dependency Declaration Pitfalls</a:t>
            </a:r>
            <a:endParaRPr sz="2600" b="1"/>
          </a:p>
        </p:txBody>
      </p:sp>
      <p:pic>
        <p:nvPicPr>
          <p:cNvPr id="11208526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83123" y="1543050"/>
            <a:ext cx="3228975" cy="1352549"/>
          </a:xfrm>
          <a:prstGeom prst="rect">
            <a:avLst/>
          </a:prstGeom>
        </p:spPr>
      </p:pic>
      <p:pic>
        <p:nvPicPr>
          <p:cNvPr id="9529503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02149" y="3248024"/>
            <a:ext cx="7410449" cy="95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65130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62224" y="1619249"/>
            <a:ext cx="7296149" cy="2809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66455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09799" y="1171574"/>
            <a:ext cx="7238999" cy="329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255394" name=""/>
          <p:cNvSpPr/>
          <p:nvPr/>
        </p:nvSpPr>
        <p:spPr bwMode="auto">
          <a:xfrm>
            <a:off x="4438245" y="3291840"/>
            <a:ext cx="331586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Types of Dependencies in Bazel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92733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14550" y="533399"/>
            <a:ext cx="7515225" cy="1200150"/>
          </a:xfrm>
          <a:prstGeom prst="rect">
            <a:avLst/>
          </a:prstGeom>
        </p:spPr>
      </p:pic>
      <p:pic>
        <p:nvPicPr>
          <p:cNvPr id="18795250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71750" y="1952624"/>
            <a:ext cx="438149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257474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90774" y="566737"/>
            <a:ext cx="6981824" cy="1133474"/>
          </a:xfrm>
          <a:prstGeom prst="rect">
            <a:avLst/>
          </a:prstGeom>
        </p:spPr>
      </p:pic>
      <p:pic>
        <p:nvPicPr>
          <p:cNvPr id="13332063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19399" y="1895474"/>
            <a:ext cx="5219699" cy="3067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644157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85999" y="552449"/>
            <a:ext cx="7324724" cy="1390649"/>
          </a:xfrm>
          <a:prstGeom prst="rect">
            <a:avLst/>
          </a:prstGeom>
        </p:spPr>
      </p:pic>
      <p:pic>
        <p:nvPicPr>
          <p:cNvPr id="14758879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95574" y="2200275"/>
            <a:ext cx="5886449" cy="3076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637687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0300" y="1590674"/>
            <a:ext cx="7124699" cy="1924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1830715" name=""/>
          <p:cNvSpPr/>
          <p:nvPr/>
        </p:nvSpPr>
        <p:spPr bwMode="auto">
          <a:xfrm flipH="0" flipV="0">
            <a:off x="3316649" y="496110"/>
            <a:ext cx="5184119" cy="33824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Using Labels to Reference Directories in </a:t>
            </a:r>
            <a:r>
              <a:rPr sz="12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data</a:t>
            </a:r>
            <a:endParaRPr sz="2200" b="1"/>
          </a:p>
        </p:txBody>
      </p:sp>
      <p:pic>
        <p:nvPicPr>
          <p:cNvPr id="5826002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27322" y="1019174"/>
            <a:ext cx="6657975" cy="619124"/>
          </a:xfrm>
          <a:prstGeom prst="rect">
            <a:avLst/>
          </a:prstGeom>
        </p:spPr>
      </p:pic>
      <p:pic>
        <p:nvPicPr>
          <p:cNvPr id="12143349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70197" y="1904999"/>
            <a:ext cx="7496174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776801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90699" y="1657349"/>
            <a:ext cx="5133974" cy="590549"/>
          </a:xfrm>
          <a:prstGeom prst="rect">
            <a:avLst/>
          </a:prstGeom>
        </p:spPr>
      </p:pic>
      <p:pic>
        <p:nvPicPr>
          <p:cNvPr id="16627254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24024" y="2600324"/>
            <a:ext cx="7562849" cy="99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7576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59801" y="773316"/>
            <a:ext cx="8562974" cy="4505324"/>
          </a:xfrm>
          <a:prstGeom prst="rect">
            <a:avLst/>
          </a:prstGeom>
        </p:spPr>
      </p:pic>
      <p:sp>
        <p:nvSpPr>
          <p:cNvPr id="83265397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3DAED7-262F-69AB-6AD7-C7C8CD6F1D7B}" type="slidenum">
              <a:rPr lang="en-US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92143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57425" y="523874"/>
            <a:ext cx="7105649" cy="1143000"/>
          </a:xfrm>
          <a:prstGeom prst="rect">
            <a:avLst/>
          </a:prstGeom>
        </p:spPr>
      </p:pic>
      <p:pic>
        <p:nvPicPr>
          <p:cNvPr id="3359269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57424" y="1914525"/>
            <a:ext cx="6134099" cy="1304924"/>
          </a:xfrm>
          <a:prstGeom prst="rect">
            <a:avLst/>
          </a:prstGeom>
        </p:spPr>
      </p:pic>
      <p:sp>
        <p:nvSpPr>
          <p:cNvPr id="365183710" name=""/>
          <p:cNvSpPr/>
          <p:nvPr/>
        </p:nvSpPr>
        <p:spPr bwMode="auto">
          <a:xfrm rot="0" flipH="0" flipV="0">
            <a:off x="2849117" y="3100294"/>
            <a:ext cx="6004485" cy="4572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09621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38399" y="419099"/>
            <a:ext cx="6962774" cy="838198"/>
          </a:xfrm>
          <a:prstGeom prst="rect">
            <a:avLst/>
          </a:prstGeom>
        </p:spPr>
      </p:pic>
      <p:pic>
        <p:nvPicPr>
          <p:cNvPr id="90465706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05074" y="1485899"/>
            <a:ext cx="4533899" cy="2752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5195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0300" y="1314449"/>
            <a:ext cx="7391399" cy="2752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3495918" name=""/>
          <p:cNvSpPr/>
          <p:nvPr/>
        </p:nvSpPr>
        <p:spPr bwMode="auto">
          <a:xfrm flipH="0" flipV="0">
            <a:off x="3862509" y="2754269"/>
            <a:ext cx="2150435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Visibility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297123" name=""/>
          <p:cNvSpPr/>
          <p:nvPr/>
        </p:nvSpPr>
        <p:spPr bwMode="auto">
          <a:xfrm>
            <a:off x="5128335" y="186689"/>
            <a:ext cx="1935328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Target visibility</a:t>
            </a:r>
            <a:endParaRPr/>
          </a:p>
        </p:txBody>
      </p:sp>
      <p:pic>
        <p:nvPicPr>
          <p:cNvPr id="17571121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8124" y="714735"/>
            <a:ext cx="6545624" cy="2355705"/>
          </a:xfrm>
          <a:prstGeom prst="rect">
            <a:avLst/>
          </a:prstGeom>
        </p:spPr>
      </p:pic>
      <p:pic>
        <p:nvPicPr>
          <p:cNvPr id="25181535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629274" y="3357973"/>
            <a:ext cx="6591299" cy="339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840089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52723" y="514350"/>
            <a:ext cx="7162799" cy="1428750"/>
          </a:xfrm>
          <a:prstGeom prst="rect">
            <a:avLst/>
          </a:prstGeom>
        </p:spPr>
      </p:pic>
      <p:pic>
        <p:nvPicPr>
          <p:cNvPr id="17591651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00375" y="2066924"/>
            <a:ext cx="7372350" cy="1962149"/>
          </a:xfrm>
          <a:prstGeom prst="rect">
            <a:avLst/>
          </a:prstGeom>
        </p:spPr>
      </p:pic>
      <p:sp>
        <p:nvSpPr>
          <p:cNvPr id="1935763905" name=""/>
          <p:cNvSpPr/>
          <p:nvPr/>
        </p:nvSpPr>
        <p:spPr bwMode="auto">
          <a:xfrm>
            <a:off x="2942424" y="4171950"/>
            <a:ext cx="7413130" cy="743874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If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client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is not included, this load would fail. 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"public"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wide access, or </a:t>
            </a:r>
            <a:r>
              <a:rPr sz="10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"private"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for same-package-only.</a:t>
            </a:r>
            <a:endParaRPr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23528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57425" y="1495424"/>
            <a:ext cx="6829425" cy="1143000"/>
          </a:xfrm>
          <a:prstGeom prst="rect">
            <a:avLst/>
          </a:prstGeom>
        </p:spPr>
      </p:pic>
      <p:sp>
        <p:nvSpPr>
          <p:cNvPr id="1302786604" name=""/>
          <p:cNvSpPr txBox="1"/>
          <p:nvPr/>
        </p:nvSpPr>
        <p:spPr bwMode="auto">
          <a:xfrm rot="0" flipH="0" flipV="0">
            <a:off x="3869100" y="3177000"/>
            <a:ext cx="289831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Refer mm - visibility.png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937405" name=""/>
          <p:cNvSpPr txBox="1"/>
          <p:nvPr/>
        </p:nvSpPr>
        <p:spPr bwMode="auto">
          <a:xfrm rot="0" flipH="0" flipV="0">
            <a:off x="4764449" y="382004"/>
            <a:ext cx="2533990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Platforms &amp; Toolchains</a:t>
            </a:r>
            <a:endParaRPr/>
          </a:p>
        </p:txBody>
      </p:sp>
      <p:pic>
        <p:nvPicPr>
          <p:cNvPr id="12078196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95549" y="1071974"/>
            <a:ext cx="7543800" cy="1409699"/>
          </a:xfrm>
          <a:prstGeom prst="rect">
            <a:avLst/>
          </a:prstGeom>
        </p:spPr>
      </p:pic>
      <p:pic>
        <p:nvPicPr>
          <p:cNvPr id="4811156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31445" y="2686049"/>
            <a:ext cx="3076574" cy="3790949"/>
          </a:xfrm>
          <a:prstGeom prst="rect">
            <a:avLst/>
          </a:prstGeom>
        </p:spPr>
      </p:pic>
      <p:sp>
        <p:nvSpPr>
          <p:cNvPr id="73864366" name=""/>
          <p:cNvSpPr/>
          <p:nvPr/>
        </p:nvSpPr>
        <p:spPr bwMode="auto">
          <a:xfrm>
            <a:off x="51053" y="3537584"/>
            <a:ext cx="5803751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Result</a:t>
            </a:r>
            <a:r>
              <a: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 You can tell Bazel “build this target for ARM64 Linux” by selecting that platform.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89164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43224" y="504824"/>
            <a:ext cx="6600825" cy="2209799"/>
          </a:xfrm>
          <a:prstGeom prst="rect">
            <a:avLst/>
          </a:prstGeom>
        </p:spPr>
      </p:pic>
      <p:pic>
        <p:nvPicPr>
          <p:cNvPr id="17496885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3275" y="2838449"/>
            <a:ext cx="5505449" cy="2362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70177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0300" y="476249"/>
            <a:ext cx="7391399" cy="1143000"/>
          </a:xfrm>
          <a:prstGeom prst="rect">
            <a:avLst/>
          </a:prstGeom>
        </p:spPr>
      </p:pic>
      <p:pic>
        <p:nvPicPr>
          <p:cNvPr id="13779314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43175" y="1781174"/>
            <a:ext cx="6867524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764625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43984" y="1093960"/>
            <a:ext cx="7639049" cy="5019674"/>
          </a:xfrm>
          <a:prstGeom prst="rect">
            <a:avLst/>
          </a:prstGeom>
        </p:spPr>
      </p:pic>
      <p:sp>
        <p:nvSpPr>
          <p:cNvPr id="509042466" name=""/>
          <p:cNvSpPr/>
          <p:nvPr/>
        </p:nvSpPr>
        <p:spPr bwMode="auto">
          <a:xfrm rot="0" flipH="0" flipV="0">
            <a:off x="275420" y="396088"/>
            <a:ext cx="2357673" cy="759579"/>
          </a:xfrm>
          <a:prstGeom prst="cloudCallout">
            <a:avLst>
              <a:gd name="adj1" fmla="val 96400"/>
              <a:gd name="adj2" fmla="val 179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/>
              <a:t>Using Bazel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518813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62149" y="485774"/>
            <a:ext cx="6905624" cy="1495424"/>
          </a:xfrm>
          <a:prstGeom prst="rect">
            <a:avLst/>
          </a:prstGeom>
        </p:spPr>
      </p:pic>
      <p:pic>
        <p:nvPicPr>
          <p:cNvPr id="3412390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033587" y="2066924"/>
            <a:ext cx="7238999" cy="981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610885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57475" y="1790699"/>
            <a:ext cx="7038974" cy="1790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8663014" name=""/>
          <p:cNvSpPr/>
          <p:nvPr/>
        </p:nvSpPr>
        <p:spPr bwMode="auto">
          <a:xfrm>
            <a:off x="3498693" y="3234690"/>
            <a:ext cx="5195692" cy="48041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550" b="0" i="0" u="none" spc="-25">
                <a:solidFill>
                  <a:srgbClr val="5F6368"/>
                </a:solidFill>
                <a:latin typeface="Roboto Slab"/>
                <a:ea typeface="Roboto Slab"/>
                <a:cs typeface="Roboto Slab"/>
              </a:rPr>
              <a:t>Bazel : Build a C++ Project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9804445" name=""/>
          <p:cNvSpPr txBox="1"/>
          <p:nvPr/>
        </p:nvSpPr>
        <p:spPr bwMode="auto">
          <a:xfrm rot="0" flipH="0" flipV="0">
            <a:off x="190499" y="505829"/>
            <a:ext cx="4080372" cy="37193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 1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single target,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single package</a:t>
            </a:r>
            <a:endParaRPr b="1" u="sng"/>
          </a:p>
        </p:txBody>
      </p:sp>
      <p:pic>
        <p:nvPicPr>
          <p:cNvPr id="14865991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5349" y="4800600"/>
            <a:ext cx="1838324" cy="1476374"/>
          </a:xfrm>
          <a:prstGeom prst="rect">
            <a:avLst/>
          </a:prstGeom>
        </p:spPr>
      </p:pic>
      <p:pic>
        <p:nvPicPr>
          <p:cNvPr id="2065669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19174" y="1847849"/>
            <a:ext cx="2886075" cy="1457325"/>
          </a:xfrm>
          <a:prstGeom prst="rect">
            <a:avLst/>
          </a:prstGeom>
        </p:spPr>
      </p:pic>
      <p:sp>
        <p:nvSpPr>
          <p:cNvPr id="1911659000" name=""/>
          <p:cNvSpPr/>
          <p:nvPr/>
        </p:nvSpPr>
        <p:spPr bwMode="auto">
          <a:xfrm flipH="0" flipV="0">
            <a:off x="190499" y="3943710"/>
            <a:ext cx="354260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/>
              <a:t>bazel</a:t>
            </a:r>
            <a:r>
              <a:rPr/>
              <a:t> </a:t>
            </a:r>
            <a:r>
              <a:rPr/>
              <a:t>build</a:t>
            </a:r>
            <a:r>
              <a:rPr/>
              <a:t> </a:t>
            </a:r>
            <a:r>
              <a:rPr/>
              <a:t>//main:hello-world</a:t>
            </a:r>
            <a:endParaRPr/>
          </a:p>
        </p:txBody>
      </p:sp>
      <p:cxnSp>
        <p:nvCxnSpPr>
          <p:cNvPr id="682039318" name=""/>
          <p:cNvCxnSpPr/>
          <p:nvPr/>
        </p:nvCxnSpPr>
        <p:spPr bwMode="auto">
          <a:xfrm flipH="0" flipV="1">
            <a:off x="3002324" y="1043399"/>
            <a:ext cx="2724149" cy="16192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438215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867399" y="190499"/>
            <a:ext cx="3990974" cy="1238249"/>
          </a:xfrm>
          <a:prstGeom prst="rect">
            <a:avLst/>
          </a:prstGeom>
        </p:spPr>
      </p:pic>
      <p:pic>
        <p:nvPicPr>
          <p:cNvPr id="155467414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19974" y="1781174"/>
            <a:ext cx="4572000" cy="4105274"/>
          </a:xfrm>
          <a:prstGeom prst="rect">
            <a:avLst/>
          </a:prstGeom>
        </p:spPr>
      </p:pic>
      <p:cxnSp>
        <p:nvCxnSpPr>
          <p:cNvPr id="236495516" name=""/>
          <p:cNvCxnSpPr/>
          <p:nvPr/>
        </p:nvCxnSpPr>
        <p:spPr bwMode="auto">
          <a:xfrm flipH="0" flipV="0">
            <a:off x="3775968" y="2976974"/>
            <a:ext cx="3541181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465881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505199" y="4357687"/>
            <a:ext cx="3914775" cy="542925"/>
          </a:xfrm>
          <a:prstGeom prst="rect">
            <a:avLst/>
          </a:prstGeom>
        </p:spPr>
      </p:pic>
      <p:cxnSp>
        <p:nvCxnSpPr>
          <p:cNvPr id="730685" name=""/>
          <p:cNvCxnSpPr/>
          <p:nvPr/>
        </p:nvCxnSpPr>
        <p:spPr bwMode="auto">
          <a:xfrm flipH="0" flipV="0">
            <a:off x="3249973" y="3129374"/>
            <a:ext cx="1628774" cy="11239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733132" name=""/>
          <p:cNvSpPr/>
          <p:nvPr/>
        </p:nvSpPr>
        <p:spPr bwMode="auto">
          <a:xfrm flipH="0" flipV="0">
            <a:off x="3462248" y="5349240"/>
            <a:ext cx="3274596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bazel-bin/main/hello-world</a:t>
            </a:r>
            <a:endParaRPr sz="2400"/>
          </a:p>
        </p:txBody>
      </p:sp>
      <p:cxnSp>
        <p:nvCxnSpPr>
          <p:cNvPr id="253386905" name=""/>
          <p:cNvCxnSpPr/>
          <p:nvPr/>
        </p:nvCxnSpPr>
        <p:spPr bwMode="auto">
          <a:xfrm flipH="0" flipV="0">
            <a:off x="2678473" y="4348575"/>
            <a:ext cx="1085849" cy="8953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59594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81299" y="2109787"/>
            <a:ext cx="6886575" cy="2638424"/>
          </a:xfrm>
          <a:prstGeom prst="rect">
            <a:avLst/>
          </a:prstGeom>
        </p:spPr>
      </p:pic>
      <p:sp>
        <p:nvSpPr>
          <p:cNvPr id="891541240" name=""/>
          <p:cNvSpPr txBox="1"/>
          <p:nvPr/>
        </p:nvSpPr>
        <p:spPr bwMode="auto">
          <a:xfrm rot="0" flipH="0" flipV="0">
            <a:off x="2781299" y="691515"/>
            <a:ext cx="1720453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 bazel build //...</a:t>
            </a:r>
            <a:endParaRPr/>
          </a:p>
        </p:txBody>
      </p:sp>
      <p:cxnSp>
        <p:nvCxnSpPr>
          <p:cNvPr id="1865262486" name=""/>
          <p:cNvCxnSpPr/>
          <p:nvPr/>
        </p:nvCxnSpPr>
        <p:spPr bwMode="auto">
          <a:xfrm flipH="0" flipV="0">
            <a:off x="4525349" y="962024"/>
            <a:ext cx="1562099" cy="1133474"/>
          </a:xfrm>
          <a:prstGeom prst="curvedConnector3">
            <a:avLst>
              <a:gd name="adj1" fmla="val 50000"/>
            </a:avLst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166693" name=""/>
          <p:cNvSpPr txBox="1"/>
          <p:nvPr/>
        </p:nvSpPr>
        <p:spPr bwMode="auto">
          <a:xfrm rot="0" flipH="0" flipV="0">
            <a:off x="497249" y="443324"/>
            <a:ext cx="3390267" cy="371932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Stage2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: multiple build targets</a:t>
            </a:r>
            <a:endParaRPr/>
          </a:p>
        </p:txBody>
      </p:sp>
      <p:pic>
        <p:nvPicPr>
          <p:cNvPr id="1127218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7249" y="952499"/>
            <a:ext cx="2371724" cy="1504949"/>
          </a:xfrm>
          <a:prstGeom prst="rect">
            <a:avLst/>
          </a:prstGeom>
        </p:spPr>
      </p:pic>
      <p:pic>
        <p:nvPicPr>
          <p:cNvPr id="3493701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62699" y="114300"/>
            <a:ext cx="4733924" cy="3181348"/>
          </a:xfrm>
          <a:prstGeom prst="rect">
            <a:avLst/>
          </a:prstGeom>
        </p:spPr>
      </p:pic>
      <p:pic>
        <p:nvPicPr>
          <p:cNvPr id="94215533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00775" y="4710112"/>
            <a:ext cx="4657725" cy="1495424"/>
          </a:xfrm>
          <a:prstGeom prst="rect">
            <a:avLst/>
          </a:prstGeom>
        </p:spPr>
      </p:pic>
      <p:cxnSp>
        <p:nvCxnSpPr>
          <p:cNvPr id="636760196" name=""/>
          <p:cNvCxnSpPr/>
          <p:nvPr/>
        </p:nvCxnSpPr>
        <p:spPr bwMode="auto">
          <a:xfrm flipH="0" flipV="0">
            <a:off x="2783250" y="1919700"/>
            <a:ext cx="3417525" cy="2790412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940273" name=""/>
          <p:cNvCxnSpPr/>
          <p:nvPr/>
        </p:nvCxnSpPr>
        <p:spPr bwMode="auto">
          <a:xfrm flipH="0" flipV="1">
            <a:off x="2164124" y="910049"/>
            <a:ext cx="4143375" cy="6381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218997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40199" y="4581524"/>
            <a:ext cx="4524374" cy="1752599"/>
          </a:xfrm>
          <a:prstGeom prst="rect">
            <a:avLst/>
          </a:prstGeom>
        </p:spPr>
      </p:pic>
      <p:cxnSp>
        <p:nvCxnSpPr>
          <p:cNvPr id="1447773399" name=""/>
          <p:cNvCxnSpPr/>
          <p:nvPr/>
        </p:nvCxnSpPr>
        <p:spPr bwMode="auto">
          <a:xfrm flipH="0" flipV="0">
            <a:off x="2449874" y="2176875"/>
            <a:ext cx="619124" cy="23431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56664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362699" y="3314905"/>
            <a:ext cx="4543425" cy="1333499"/>
          </a:xfrm>
          <a:prstGeom prst="rect">
            <a:avLst/>
          </a:prstGeom>
        </p:spPr>
      </p:pic>
      <p:cxnSp>
        <p:nvCxnSpPr>
          <p:cNvPr id="933147877" name=""/>
          <p:cNvCxnSpPr/>
          <p:nvPr/>
        </p:nvCxnSpPr>
        <p:spPr bwMode="auto">
          <a:xfrm flipH="0" flipV="0">
            <a:off x="2773724" y="1729199"/>
            <a:ext cx="3429000" cy="1809749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03288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85750" y="2881724"/>
            <a:ext cx="4686300" cy="466724"/>
          </a:xfrm>
          <a:prstGeom prst="rect">
            <a:avLst/>
          </a:prstGeom>
        </p:spPr>
      </p:pic>
      <p:cxnSp>
        <p:nvCxnSpPr>
          <p:cNvPr id="1204918980" name=""/>
          <p:cNvCxnSpPr/>
          <p:nvPr/>
        </p:nvCxnSpPr>
        <p:spPr bwMode="auto">
          <a:xfrm flipH="1" flipV="0">
            <a:off x="1706924" y="2405474"/>
            <a:ext cx="180974" cy="428625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6724706" name=""/>
          <p:cNvSpPr/>
          <p:nvPr/>
        </p:nvSpPr>
        <p:spPr bwMode="auto">
          <a:xfrm flipH="0" flipV="0">
            <a:off x="154697" y="6387464"/>
            <a:ext cx="3771205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/>
              <a:t>bazel</a:t>
            </a:r>
            <a:r>
              <a:rPr/>
              <a:t> </a:t>
            </a:r>
            <a:r>
              <a:rPr/>
              <a:t>build</a:t>
            </a:r>
            <a:r>
              <a:rPr/>
              <a:t> </a:t>
            </a:r>
            <a:r>
              <a:rPr/>
              <a:t>//main:hello-world</a:t>
            </a:r>
            <a:endParaRPr/>
          </a:p>
        </p:txBody>
      </p:sp>
      <p:sp>
        <p:nvSpPr>
          <p:cNvPr id="1709499376" name=""/>
          <p:cNvSpPr/>
          <p:nvPr/>
        </p:nvSpPr>
        <p:spPr bwMode="auto">
          <a:xfrm flipH="0" flipV="0">
            <a:off x="5679803" y="6444614"/>
            <a:ext cx="2744046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1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bazel-bin/main/hello-world</a:t>
            </a:r>
            <a:endParaRPr sz="2400" b="1"/>
          </a:p>
        </p:txBody>
      </p:sp>
      <p:cxnSp>
        <p:nvCxnSpPr>
          <p:cNvPr id="218769178" name=""/>
          <p:cNvCxnSpPr>
            <a:endCxn id="1709499376" idx="1"/>
          </p:cNvCxnSpPr>
          <p:nvPr/>
        </p:nvCxnSpPr>
        <p:spPr bwMode="auto">
          <a:xfrm rot="0" flipH="0" flipV="1">
            <a:off x="3288074" y="6601597"/>
            <a:ext cx="2391728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65574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86225" y="1619249"/>
            <a:ext cx="3648074" cy="2466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FF0000">
            <a:alpha val="1999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5374491" name=""/>
          <p:cNvSpPr txBox="1"/>
          <p:nvPr/>
        </p:nvSpPr>
        <p:spPr bwMode="auto">
          <a:xfrm rot="0" flipH="0" flipV="0">
            <a:off x="163874" y="395699"/>
            <a:ext cx="3229695" cy="3719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Stage3 </a:t>
            </a:r>
            <a:r>
              <a:rPr sz="1800" b="0" i="0" u="none" spc="-18">
                <a:solidFill>
                  <a:srgbClr val="202124"/>
                </a:solidFill>
                <a:latin typeface="Roboto Slab"/>
                <a:ea typeface="Roboto Slab"/>
                <a:cs typeface="Roboto Slab"/>
              </a:rPr>
              <a:t>multiple packages</a:t>
            </a:r>
            <a:endParaRPr b="1" u="sng"/>
          </a:p>
        </p:txBody>
      </p:sp>
      <p:pic>
        <p:nvPicPr>
          <p:cNvPr id="14531186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623" y="895349"/>
            <a:ext cx="2371724" cy="2352674"/>
          </a:xfrm>
          <a:prstGeom prst="rect">
            <a:avLst/>
          </a:prstGeom>
        </p:spPr>
      </p:pic>
      <p:pic>
        <p:nvPicPr>
          <p:cNvPr id="10328120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224" y="5260145"/>
            <a:ext cx="3488099" cy="1298229"/>
          </a:xfrm>
          <a:prstGeom prst="rect">
            <a:avLst/>
          </a:prstGeom>
        </p:spPr>
      </p:pic>
      <p:pic>
        <p:nvPicPr>
          <p:cNvPr id="121149664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57654" y="5260145"/>
            <a:ext cx="4476691" cy="1567274"/>
          </a:xfrm>
          <a:prstGeom prst="rect">
            <a:avLst/>
          </a:prstGeom>
        </p:spPr>
      </p:pic>
      <p:pic>
        <p:nvPicPr>
          <p:cNvPr id="145349627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684767" y="5324474"/>
            <a:ext cx="2500704" cy="1233900"/>
          </a:xfrm>
          <a:prstGeom prst="rect">
            <a:avLst/>
          </a:prstGeom>
        </p:spPr>
      </p:pic>
      <p:pic>
        <p:nvPicPr>
          <p:cNvPr id="181708736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7372350" y="0"/>
            <a:ext cx="4022670" cy="2781299"/>
          </a:xfrm>
          <a:prstGeom prst="rect">
            <a:avLst/>
          </a:prstGeom>
        </p:spPr>
      </p:pic>
      <p:pic>
        <p:nvPicPr>
          <p:cNvPr id="57643671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124199" y="447674"/>
            <a:ext cx="3781424" cy="1112183"/>
          </a:xfrm>
          <a:prstGeom prst="rect">
            <a:avLst/>
          </a:prstGeom>
        </p:spPr>
      </p:pic>
      <p:pic>
        <p:nvPicPr>
          <p:cNvPr id="1376466958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971800" y="1914525"/>
            <a:ext cx="3792899" cy="1441143"/>
          </a:xfrm>
          <a:prstGeom prst="rect">
            <a:avLst/>
          </a:prstGeom>
        </p:spPr>
      </p:pic>
      <p:pic>
        <p:nvPicPr>
          <p:cNvPr id="659016261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7421924" y="2781299"/>
            <a:ext cx="3763545" cy="2486324"/>
          </a:xfrm>
          <a:prstGeom prst="rect">
            <a:avLst/>
          </a:prstGeom>
        </p:spPr>
      </p:pic>
      <p:cxnSp>
        <p:nvCxnSpPr>
          <p:cNvPr id="784631538" name=""/>
          <p:cNvCxnSpPr/>
          <p:nvPr/>
        </p:nvCxnSpPr>
        <p:spPr bwMode="auto">
          <a:xfrm flipH="0" flipV="0">
            <a:off x="2230799" y="3015074"/>
            <a:ext cx="2895598" cy="2105024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>
                <a:lumMod val="74901"/>
              </a:schemeClr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224937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6BC5AD5-FB65-5595-EFDC-C7E43D9CF975}" type="slidenum">
              <a:rPr lang="en-US"/>
              <a:t/>
            </a:fld>
            <a:endParaRPr/>
          </a:p>
        </p:txBody>
      </p:sp>
      <p:cxnSp>
        <p:nvCxnSpPr>
          <p:cNvPr id="4636184" name=""/>
          <p:cNvCxnSpPr/>
          <p:nvPr/>
        </p:nvCxnSpPr>
        <p:spPr bwMode="auto">
          <a:xfrm flipH="0" flipV="1">
            <a:off x="2516549" y="1672049"/>
            <a:ext cx="3200400" cy="142875"/>
          </a:xfrm>
          <a:prstGeom prst="curvedConnector3">
            <a:avLst>
              <a:gd name="adj1" fmla="val 50000"/>
            </a:avLst>
          </a:prstGeom>
          <a:ln w="19049" cap="flat" cmpd="sng" algn="ctr">
            <a:solidFill>
              <a:srgbClr val="00B0F0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4346731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0" y="3567261"/>
            <a:ext cx="4524374" cy="457200"/>
          </a:xfrm>
          <a:prstGeom prst="rect">
            <a:avLst/>
          </a:prstGeom>
        </p:spPr>
      </p:pic>
      <p:cxnSp>
        <p:nvCxnSpPr>
          <p:cNvPr id="1250472962" name=""/>
          <p:cNvCxnSpPr/>
          <p:nvPr/>
        </p:nvCxnSpPr>
        <p:spPr bwMode="auto">
          <a:xfrm flipH="0" flipV="0">
            <a:off x="1383074" y="3138899"/>
            <a:ext cx="0" cy="39052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89769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47949" y="761999"/>
            <a:ext cx="5238749" cy="2466973"/>
          </a:xfrm>
          <a:prstGeom prst="rect">
            <a:avLst/>
          </a:prstGeom>
        </p:spPr>
      </p:pic>
      <p:sp>
        <p:nvSpPr>
          <p:cNvPr id="600865118" name=""/>
          <p:cNvSpPr/>
          <p:nvPr/>
        </p:nvSpPr>
        <p:spPr bwMode="auto">
          <a:xfrm flipH="0" flipV="0">
            <a:off x="945619" y="3413039"/>
            <a:ext cx="2875855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build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//main:hello-world</a:t>
            </a:r>
            <a:endParaRPr sz="2400"/>
          </a:p>
        </p:txBody>
      </p:sp>
      <p:cxnSp>
        <p:nvCxnSpPr>
          <p:cNvPr id="808697413" name=""/>
          <p:cNvCxnSpPr/>
          <p:nvPr/>
        </p:nvCxnSpPr>
        <p:spPr bwMode="auto">
          <a:xfrm flipH="0" flipV="0">
            <a:off x="4011975" y="3643723"/>
            <a:ext cx="2819399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03328" name=""/>
          <p:cNvSpPr/>
          <p:nvPr/>
        </p:nvSpPr>
        <p:spPr bwMode="auto">
          <a:xfrm flipH="0" flipV="0">
            <a:off x="7035477" y="3413039"/>
            <a:ext cx="3473266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b="0" i="0" u="none">
                <a:solidFill>
                  <a:srgbClr val="37474F"/>
                </a:solidFill>
                <a:latin typeface="Arial"/>
                <a:ea typeface="Arial"/>
                <a:cs typeface="Arial"/>
              </a:rPr>
              <a:t>bazel-bin/main/hello-world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8477083" name=""/>
          <p:cNvSpPr txBox="1"/>
          <p:nvPr/>
        </p:nvSpPr>
        <p:spPr bwMode="auto">
          <a:xfrm rot="0" flipH="0" flipV="0">
            <a:off x="525824" y="338549"/>
            <a:ext cx="14700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 u="sng"/>
              <a:t>Stage 4</a:t>
            </a:r>
            <a:endParaRPr b="1" u="sng"/>
          </a:p>
        </p:txBody>
      </p:sp>
      <p:pic>
        <p:nvPicPr>
          <p:cNvPr id="2794102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86450" y="552449"/>
            <a:ext cx="6162674" cy="1219199"/>
          </a:xfrm>
          <a:prstGeom prst="rect">
            <a:avLst/>
          </a:prstGeom>
        </p:spPr>
      </p:pic>
      <p:pic>
        <p:nvPicPr>
          <p:cNvPr id="4464767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5689" y="790574"/>
            <a:ext cx="1895474" cy="1962149"/>
          </a:xfrm>
          <a:prstGeom prst="rect">
            <a:avLst/>
          </a:prstGeom>
        </p:spPr>
      </p:pic>
      <p:pic>
        <p:nvPicPr>
          <p:cNvPr id="85163111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62599" y="1971675"/>
            <a:ext cx="6438899" cy="571500"/>
          </a:xfrm>
          <a:prstGeom prst="rect">
            <a:avLst/>
          </a:prstGeom>
        </p:spPr>
      </p:pic>
      <p:pic>
        <p:nvPicPr>
          <p:cNvPr id="35180960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210424" y="2752723"/>
            <a:ext cx="4362449" cy="819149"/>
          </a:xfrm>
          <a:prstGeom prst="rect">
            <a:avLst/>
          </a:prstGeom>
        </p:spPr>
      </p:pic>
      <p:pic>
        <p:nvPicPr>
          <p:cNvPr id="88220530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095999" y="3829049"/>
            <a:ext cx="5600699" cy="2486025"/>
          </a:xfrm>
          <a:prstGeom prst="rect">
            <a:avLst/>
          </a:prstGeom>
        </p:spPr>
      </p:pic>
      <p:pic>
        <p:nvPicPr>
          <p:cNvPr id="112726480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933574" y="5257798"/>
            <a:ext cx="4524374" cy="1362074"/>
          </a:xfrm>
          <a:prstGeom prst="rect">
            <a:avLst/>
          </a:prstGeom>
        </p:spPr>
      </p:pic>
      <p:pic>
        <p:nvPicPr>
          <p:cNvPr id="996020052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3905249"/>
            <a:ext cx="4781549" cy="1352549"/>
          </a:xfrm>
          <a:prstGeom prst="rect">
            <a:avLst/>
          </a:prstGeom>
        </p:spPr>
      </p:pic>
      <p:cxnSp>
        <p:nvCxnSpPr>
          <p:cNvPr id="791788750" name=""/>
          <p:cNvCxnSpPr/>
          <p:nvPr/>
        </p:nvCxnSpPr>
        <p:spPr bwMode="auto">
          <a:xfrm flipH="0" flipV="1">
            <a:off x="1516424" y="776700"/>
            <a:ext cx="4286250" cy="6381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693177" name=""/>
          <p:cNvCxnSpPr/>
          <p:nvPr/>
        </p:nvCxnSpPr>
        <p:spPr bwMode="auto">
          <a:xfrm flipH="0" flipV="0">
            <a:off x="2091164" y="1624424"/>
            <a:ext cx="3540060" cy="5238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509404" name=""/>
          <p:cNvCxnSpPr/>
          <p:nvPr/>
        </p:nvCxnSpPr>
        <p:spPr bwMode="auto">
          <a:xfrm flipH="0" flipV="0">
            <a:off x="1995914" y="1757774"/>
            <a:ext cx="4914900" cy="13144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7286018" name=""/>
          <p:cNvCxnSpPr/>
          <p:nvPr/>
        </p:nvCxnSpPr>
        <p:spPr bwMode="auto">
          <a:xfrm flipH="0" flipV="0">
            <a:off x="1440224" y="2405474"/>
            <a:ext cx="4781549" cy="1285875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7287449" name=""/>
          <p:cNvCxnSpPr/>
          <p:nvPr/>
        </p:nvCxnSpPr>
        <p:spPr bwMode="auto">
          <a:xfrm flipH="0" flipV="0">
            <a:off x="2040299" y="2681699"/>
            <a:ext cx="3333749" cy="268605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6253414" name=""/>
          <p:cNvCxnSpPr/>
          <p:nvPr/>
        </p:nvCxnSpPr>
        <p:spPr bwMode="auto">
          <a:xfrm flipH="0" flipV="0">
            <a:off x="592499" y="1919700"/>
            <a:ext cx="400050" cy="191452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ONLYOFFICE/9.0.4.50</Application>
  <PresentationFormat>On-screen Show (4:3)</PresentationFormat>
  <Paragraphs>0</Paragraphs>
  <Slides>165</Slides>
  <Notes>165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6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</cp:revision>
  <dcterms:modified xsi:type="dcterms:W3CDTF">2025-10-07T08:08:51Z</dcterms:modified>
</cp:coreProperties>
</file>